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9" r:id="rId15"/>
    <p:sldId id="281"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Lato" panose="020F0502020204030203" pitchFamily="34" charset="0"/>
      <p:regular r:id="rId25"/>
      <p:bold r:id="rId26"/>
      <p:italic r:id="rId27"/>
      <p:boldItalic r:id="rId28"/>
    </p:embeddedFont>
    <p:embeddedFont>
      <p:font typeface="Raleway"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9" d="100"/>
          <a:sy n="119" d="100"/>
        </p:scale>
        <p:origin x="418" y="9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heme" Target="theme/theme1.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2e8b641f5b4_3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2e8b641f5b4_3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2e8b641f5b4_3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2e8b641f5b4_3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2e8b641f5b4_4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2e8b641f5b4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1f88252dc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1f88252dc4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2e8eb2437e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2e8eb2437e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1f88252dc4_0_2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1f88252dc4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2e8b641f5b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2e8b641f5b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2e8b641f5b4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2e8b641f5b4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2e8b641f5b4_2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2e8b641f5b4_2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e8b641f5b4_4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e8b641f5b4_4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e8b641f5b4_2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2e8b641f5b4_2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1f88252dc4_0_1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1f88252dc4_0_1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1f88252dc4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120ba2709a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120ba2709a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2120ba2709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2120ba2709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120ba2709a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120ba2709a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e8b641f5b4_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2e8b641f5b4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2120ba2709a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2120ba2709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2e8b641f5b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2e8b641f5b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2e8b641f5b4_3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2e8b641f5b4_3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 action="ppaction://noaction"/>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 action="ppaction://noaction"/>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6">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7">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9.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9.xml"/><Relationship Id="rId5" Type="http://schemas.openxmlformats.org/officeDocument/2006/relationships/image" Target="../media/image28.png"/><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9.xml"/><Relationship Id="rId5" Type="http://schemas.openxmlformats.org/officeDocument/2006/relationships/image" Target="../media/image31.png"/><Relationship Id="rId4" Type="http://schemas.openxmlformats.org/officeDocument/2006/relationships/image" Target="../media/image30.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ChloeHouvardas/CC-TPM-Attestation/blob/main/instructionsRoundTwo.md" TargetMode="External"/><Relationship Id="rId2" Type="http://schemas.openxmlformats.org/officeDocument/2006/relationships/notesSlide" Target="../notesSlides/notesSlide5.xml"/><Relationship Id="rId1" Type="http://schemas.openxmlformats.org/officeDocument/2006/relationships/slideLayout" Target="../slideLayouts/slideLayout9.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9.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729450" y="1322450"/>
            <a:ext cx="68478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600" dirty="0">
                <a:solidFill>
                  <a:srgbClr val="000000"/>
                </a:solidFill>
              </a:rPr>
              <a:t>Trustworthy Hackathon</a:t>
            </a:r>
            <a:endParaRPr sz="4600" dirty="0">
              <a:solidFill>
                <a:srgbClr val="000000"/>
              </a:solidFill>
            </a:endParaRPr>
          </a:p>
          <a:p>
            <a:pPr marL="0" lvl="0" indent="0" algn="l" rtl="0">
              <a:spcBef>
                <a:spcPts val="0"/>
              </a:spcBef>
              <a:spcAft>
                <a:spcPts val="0"/>
              </a:spcAft>
              <a:buNone/>
            </a:pPr>
            <a:endParaRPr sz="4000" dirty="0"/>
          </a:p>
        </p:txBody>
      </p:sp>
      <p:sp>
        <p:nvSpPr>
          <p:cNvPr id="177" name="Google Shape;177;p18"/>
          <p:cNvSpPr txBox="1">
            <a:spLocks noGrp="1"/>
          </p:cNvSpPr>
          <p:nvPr>
            <p:ph type="subTitle" idx="1"/>
          </p:nvPr>
        </p:nvSpPr>
        <p:spPr>
          <a:xfrm>
            <a:off x="729450" y="2154800"/>
            <a:ext cx="48909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dirty="0"/>
              <a:t>Lucas, Chloe, Daivya, Eric</a:t>
            </a:r>
            <a:endParaRPr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27"/>
          <p:cNvSpPr txBox="1">
            <a:spLocks noGrp="1"/>
          </p:cNvSpPr>
          <p:nvPr>
            <p:ph type="title"/>
          </p:nvPr>
        </p:nvSpPr>
        <p:spPr>
          <a:xfrm>
            <a:off x="727650" y="5599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Data Visualisations </a:t>
            </a:r>
            <a:endParaRPr/>
          </a:p>
          <a:p>
            <a:pPr marL="0" lvl="0" indent="0" algn="l" rtl="0">
              <a:spcBef>
                <a:spcPts val="0"/>
              </a:spcBef>
              <a:spcAft>
                <a:spcPts val="0"/>
              </a:spcAft>
              <a:buNone/>
            </a:pPr>
            <a:endParaRPr/>
          </a:p>
        </p:txBody>
      </p:sp>
      <p:sp>
        <p:nvSpPr>
          <p:cNvPr id="244" name="Google Shape;244;p27"/>
          <p:cNvSpPr txBox="1"/>
          <p:nvPr/>
        </p:nvSpPr>
        <p:spPr>
          <a:xfrm>
            <a:off x="358300" y="1296900"/>
            <a:ext cx="47925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00" b="1">
                <a:latin typeface="Lato"/>
                <a:ea typeface="Lato"/>
                <a:cs typeface="Lato"/>
                <a:sym typeface="Lato"/>
              </a:rPr>
              <a:t>Engagement Patterns </a:t>
            </a:r>
            <a:endParaRPr sz="1100" b="1">
              <a:latin typeface="Lato"/>
              <a:ea typeface="Lato"/>
              <a:cs typeface="Lato"/>
              <a:sym typeface="Lato"/>
            </a:endParaRPr>
          </a:p>
        </p:txBody>
      </p:sp>
      <p:sp>
        <p:nvSpPr>
          <p:cNvPr id="245" name="Google Shape;245;p27"/>
          <p:cNvSpPr txBox="1"/>
          <p:nvPr/>
        </p:nvSpPr>
        <p:spPr>
          <a:xfrm>
            <a:off x="554275" y="3699025"/>
            <a:ext cx="8266500" cy="1444475"/>
          </a:xfrm>
          <a:prstGeom prst="rect">
            <a:avLst/>
          </a:prstGeom>
          <a:noFill/>
          <a:ln>
            <a:noFill/>
          </a:ln>
        </p:spPr>
        <p:txBody>
          <a:bodyPr spcFirstLastPara="1" wrap="square" lIns="91425" tIns="91425" rIns="91425" bIns="91425" anchor="t" anchorCtr="0">
            <a:noAutofit/>
          </a:bodyPr>
          <a:lstStyle/>
          <a:p>
            <a:pPr marL="457200" lvl="0" indent="-292100" algn="l" rtl="0">
              <a:spcBef>
                <a:spcPts val="0"/>
              </a:spcBef>
              <a:spcAft>
                <a:spcPts val="0"/>
              </a:spcAft>
              <a:buClr>
                <a:schemeClr val="accent1"/>
              </a:buClr>
              <a:buSzPts val="1000"/>
              <a:buFont typeface="Lato"/>
              <a:buChar char="●"/>
            </a:pPr>
            <a:r>
              <a:rPr lang="en-GB" sz="1000" dirty="0">
                <a:solidFill>
                  <a:schemeClr val="accent1"/>
                </a:solidFill>
                <a:latin typeface="Lato"/>
                <a:ea typeface="Lato"/>
                <a:cs typeface="Lato"/>
                <a:sym typeface="Lato"/>
              </a:rPr>
              <a:t>Users click ads most on weekends, peaking at 16.0% on Saturday and 15.8% on Sunday. Weekday activity is balanced, with Monday at the lowest (12.4%). Ad clicks peak between 8 PM and 12 AM, especially at 10 PM (10.9%) and 11 PM (10.4%).</a:t>
            </a:r>
            <a:endParaRPr sz="1000" dirty="0">
              <a:solidFill>
                <a:schemeClr val="accent1"/>
              </a:solidFill>
              <a:latin typeface="Lato"/>
              <a:ea typeface="Lato"/>
              <a:cs typeface="Lato"/>
              <a:sym typeface="Lato"/>
            </a:endParaRPr>
          </a:p>
          <a:p>
            <a:pPr marL="457200" lvl="0" indent="0" algn="l" rtl="0">
              <a:spcBef>
                <a:spcPts val="0"/>
              </a:spcBef>
              <a:spcAft>
                <a:spcPts val="0"/>
              </a:spcAft>
              <a:buNone/>
            </a:pPr>
            <a:endParaRPr sz="1000" dirty="0">
              <a:solidFill>
                <a:schemeClr val="accent1"/>
              </a:solidFill>
              <a:latin typeface="Lato"/>
              <a:ea typeface="Lato"/>
              <a:cs typeface="Lato"/>
              <a:sym typeface="Lato"/>
            </a:endParaRPr>
          </a:p>
          <a:p>
            <a:pPr marL="457200" lvl="0" indent="-292100" algn="l" rtl="0">
              <a:spcBef>
                <a:spcPts val="0"/>
              </a:spcBef>
              <a:spcAft>
                <a:spcPts val="0"/>
              </a:spcAft>
              <a:buClr>
                <a:schemeClr val="accent1"/>
              </a:buClr>
              <a:buSzPts val="1000"/>
              <a:buFont typeface="Lato"/>
              <a:buChar char="●"/>
            </a:pPr>
            <a:r>
              <a:rPr lang="en-GB" sz="1000" dirty="0">
                <a:solidFill>
                  <a:schemeClr val="accent1"/>
                </a:solidFill>
                <a:latin typeface="Lato"/>
                <a:ea typeface="Lato"/>
                <a:cs typeface="Lato"/>
                <a:sym typeface="Lato"/>
              </a:rPr>
              <a:t>These insights suggest that ad campaigns should be scheduled to maximize visibility during these high-engagement periods, particularly on weekends and during evenings to nights, to optimize user engagement and ad performance.</a:t>
            </a:r>
            <a:endParaRPr sz="1000" dirty="0">
              <a:solidFill>
                <a:schemeClr val="accent1"/>
              </a:solidFill>
              <a:latin typeface="Lato"/>
              <a:ea typeface="Lato"/>
              <a:cs typeface="Lato"/>
              <a:sym typeface="Lato"/>
            </a:endParaRPr>
          </a:p>
        </p:txBody>
      </p:sp>
      <p:pic>
        <p:nvPicPr>
          <p:cNvPr id="246" name="Google Shape;246;p27"/>
          <p:cNvPicPr preferRelativeResize="0"/>
          <p:nvPr/>
        </p:nvPicPr>
        <p:blipFill>
          <a:blip r:embed="rId3">
            <a:alphaModFix/>
          </a:blip>
          <a:stretch>
            <a:fillRect/>
          </a:stretch>
        </p:blipFill>
        <p:spPr>
          <a:xfrm>
            <a:off x="554275" y="1650900"/>
            <a:ext cx="4152926" cy="1942141"/>
          </a:xfrm>
          <a:prstGeom prst="rect">
            <a:avLst/>
          </a:prstGeom>
          <a:noFill/>
          <a:ln>
            <a:noFill/>
          </a:ln>
        </p:spPr>
      </p:pic>
      <p:pic>
        <p:nvPicPr>
          <p:cNvPr id="247" name="Google Shape;247;p27"/>
          <p:cNvPicPr preferRelativeResize="0"/>
          <p:nvPr/>
        </p:nvPicPr>
        <p:blipFill>
          <a:blip r:embed="rId4">
            <a:alphaModFix/>
          </a:blip>
          <a:stretch>
            <a:fillRect/>
          </a:stretch>
        </p:blipFill>
        <p:spPr>
          <a:xfrm>
            <a:off x="4813150" y="1650900"/>
            <a:ext cx="4007760" cy="19421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8"/>
          <p:cNvSpPr txBox="1">
            <a:spLocks noGrp="1"/>
          </p:cNvSpPr>
          <p:nvPr>
            <p:ph type="title"/>
          </p:nvPr>
        </p:nvSpPr>
        <p:spPr>
          <a:xfrm>
            <a:off x="727650" y="5599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Data Visualisations </a:t>
            </a:r>
            <a:endParaRPr/>
          </a:p>
          <a:p>
            <a:pPr marL="0" lvl="0" indent="0" algn="l" rtl="0">
              <a:spcBef>
                <a:spcPts val="0"/>
              </a:spcBef>
              <a:spcAft>
                <a:spcPts val="0"/>
              </a:spcAft>
              <a:buNone/>
            </a:pPr>
            <a:endParaRPr/>
          </a:p>
        </p:txBody>
      </p:sp>
      <p:sp>
        <p:nvSpPr>
          <p:cNvPr id="253" name="Google Shape;253;p28"/>
          <p:cNvSpPr txBox="1"/>
          <p:nvPr/>
        </p:nvSpPr>
        <p:spPr>
          <a:xfrm>
            <a:off x="358300" y="1296900"/>
            <a:ext cx="47925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00" b="1">
                <a:latin typeface="Lato"/>
                <a:ea typeface="Lato"/>
                <a:cs typeface="Lato"/>
                <a:sym typeface="Lato"/>
              </a:rPr>
              <a:t>Content Preferences </a:t>
            </a:r>
            <a:endParaRPr sz="1100" b="1">
              <a:latin typeface="Lato"/>
              <a:ea typeface="Lato"/>
              <a:cs typeface="Lato"/>
              <a:sym typeface="Lato"/>
            </a:endParaRPr>
          </a:p>
        </p:txBody>
      </p:sp>
      <p:pic>
        <p:nvPicPr>
          <p:cNvPr id="254" name="Google Shape;254;p28"/>
          <p:cNvPicPr preferRelativeResize="0"/>
          <p:nvPr/>
        </p:nvPicPr>
        <p:blipFill>
          <a:blip r:embed="rId3">
            <a:alphaModFix/>
          </a:blip>
          <a:stretch>
            <a:fillRect/>
          </a:stretch>
        </p:blipFill>
        <p:spPr>
          <a:xfrm>
            <a:off x="3727650" y="1780138"/>
            <a:ext cx="5089025" cy="2465825"/>
          </a:xfrm>
          <a:prstGeom prst="rect">
            <a:avLst/>
          </a:prstGeom>
          <a:noFill/>
          <a:ln>
            <a:noFill/>
          </a:ln>
        </p:spPr>
      </p:pic>
      <p:sp>
        <p:nvSpPr>
          <p:cNvPr id="255" name="Google Shape;255;p28"/>
          <p:cNvSpPr txBox="1"/>
          <p:nvPr/>
        </p:nvSpPr>
        <p:spPr>
          <a:xfrm>
            <a:off x="727650" y="1904838"/>
            <a:ext cx="3000000" cy="1708500"/>
          </a:xfrm>
          <a:prstGeom prst="rect">
            <a:avLst/>
          </a:prstGeom>
          <a:noFill/>
          <a:ln>
            <a:noFill/>
          </a:ln>
        </p:spPr>
        <p:txBody>
          <a:bodyPr spcFirstLastPara="1" wrap="square" lIns="91425" tIns="91425" rIns="91425" bIns="91425" anchor="t" anchorCtr="0">
            <a:spAutoFit/>
          </a:bodyPr>
          <a:lstStyle/>
          <a:p>
            <a:pPr marL="457200" lvl="0" indent="-298450" algn="l" rtl="0">
              <a:spcBef>
                <a:spcPts val="0"/>
              </a:spcBef>
              <a:spcAft>
                <a:spcPts val="0"/>
              </a:spcAft>
              <a:buSzPts val="1100"/>
              <a:buFont typeface="Lato"/>
              <a:buChar char="●"/>
            </a:pPr>
            <a:r>
              <a:rPr lang="en-GB" sz="1100" dirty="0">
                <a:solidFill>
                  <a:schemeClr val="accent1"/>
                </a:solidFill>
                <a:latin typeface="Lato"/>
                <a:ea typeface="Lato"/>
                <a:cs typeface="Lato"/>
                <a:sym typeface="Lato"/>
              </a:rPr>
              <a:t>Category 98 is the most popular with 3.46 million users, followed by categories 112 and 168 with 1.58 million and 1.46 million users, respectively. </a:t>
            </a:r>
            <a:endParaRPr sz="1100" dirty="0">
              <a:solidFill>
                <a:schemeClr val="accent1"/>
              </a:solidFill>
              <a:latin typeface="Lato"/>
              <a:ea typeface="Lato"/>
              <a:cs typeface="Lato"/>
              <a:sym typeface="Lato"/>
            </a:endParaRPr>
          </a:p>
          <a:p>
            <a:pPr marL="457200" lvl="0" indent="0" algn="l" rtl="0">
              <a:spcBef>
                <a:spcPts val="0"/>
              </a:spcBef>
              <a:spcAft>
                <a:spcPts val="0"/>
              </a:spcAft>
              <a:buNone/>
            </a:pPr>
            <a:endParaRPr sz="1100" dirty="0">
              <a:solidFill>
                <a:schemeClr val="accent1"/>
              </a:solidFill>
              <a:latin typeface="Lato"/>
              <a:ea typeface="Lato"/>
              <a:cs typeface="Lato"/>
              <a:sym typeface="Lato"/>
            </a:endParaRPr>
          </a:p>
          <a:p>
            <a:pPr marL="457200" lvl="0" indent="-298450" algn="l" rtl="0">
              <a:spcBef>
                <a:spcPts val="0"/>
              </a:spcBef>
              <a:spcAft>
                <a:spcPts val="0"/>
              </a:spcAft>
              <a:buSzPts val="1100"/>
              <a:buFont typeface="Lato"/>
              <a:buChar char="●"/>
            </a:pPr>
            <a:r>
              <a:rPr lang="en-GB" sz="1100" dirty="0">
                <a:solidFill>
                  <a:schemeClr val="accent1"/>
                </a:solidFill>
                <a:latin typeface="Lato"/>
                <a:ea typeface="Lato"/>
                <a:cs typeface="Lato"/>
                <a:sym typeface="Lato"/>
              </a:rPr>
              <a:t>Aligning ad content with these popular categories can increase click-through rates and user engagement.</a:t>
            </a:r>
            <a:endParaRPr sz="1100" dirty="0">
              <a:solidFill>
                <a:schemeClr val="accen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29"/>
          <p:cNvSpPr txBox="1">
            <a:spLocks noGrp="1"/>
          </p:cNvSpPr>
          <p:nvPr>
            <p:ph type="title"/>
          </p:nvPr>
        </p:nvSpPr>
        <p:spPr>
          <a:xfrm>
            <a:off x="729450" y="2056375"/>
            <a:ext cx="57183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Part 2 Task 2:</a:t>
            </a:r>
            <a:br>
              <a:rPr lang="en-GB"/>
            </a:br>
            <a:r>
              <a:rPr lang="en-GB"/>
              <a:t>Model Prediction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0"/>
          <p:cNvSpPr txBox="1">
            <a:spLocks noGrp="1"/>
          </p:cNvSpPr>
          <p:nvPr>
            <p:ph type="title"/>
          </p:nvPr>
        </p:nvSpPr>
        <p:spPr>
          <a:xfrm>
            <a:off x="660450" y="609200"/>
            <a:ext cx="66903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a:t>Data Cleaning</a:t>
            </a:r>
            <a:endParaRPr sz="2400"/>
          </a:p>
        </p:txBody>
      </p:sp>
      <p:sp>
        <p:nvSpPr>
          <p:cNvPr id="266" name="Google Shape;266;p30"/>
          <p:cNvSpPr txBox="1">
            <a:spLocks noGrp="1"/>
          </p:cNvSpPr>
          <p:nvPr>
            <p:ph type="body" idx="1"/>
          </p:nvPr>
        </p:nvSpPr>
        <p:spPr>
          <a:xfrm>
            <a:off x="660450" y="1369425"/>
            <a:ext cx="7605600" cy="851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1100" b="1"/>
              <a:t>Featured_dataset.ipynb : this file clean the data, endow features to the data and create 2 csv file</a:t>
            </a:r>
            <a:endParaRPr sz="1100" b="1"/>
          </a:p>
          <a:p>
            <a:pPr marL="0" lvl="0" indent="0" algn="l" rtl="0">
              <a:lnSpc>
                <a:spcPct val="100000"/>
              </a:lnSpc>
              <a:spcBef>
                <a:spcPts val="1600"/>
              </a:spcBef>
              <a:spcAft>
                <a:spcPts val="0"/>
              </a:spcAft>
              <a:buNone/>
            </a:pPr>
            <a:r>
              <a:rPr lang="en-GB" sz="1100" b="1"/>
              <a:t>Predict.ipynb: This file performs the data slicing, model training and provides answer to your question</a:t>
            </a:r>
            <a:endParaRPr sz="1100" b="1"/>
          </a:p>
          <a:p>
            <a:pPr marL="0" lvl="0" indent="0" algn="l" rtl="0">
              <a:lnSpc>
                <a:spcPct val="100000"/>
              </a:lnSpc>
              <a:spcBef>
                <a:spcPts val="1600"/>
              </a:spcBef>
              <a:spcAft>
                <a:spcPts val="0"/>
              </a:spcAft>
              <a:buNone/>
            </a:pPr>
            <a:endParaRPr sz="1100" b="1"/>
          </a:p>
          <a:p>
            <a:pPr marL="0" lvl="0" indent="0" algn="l" rtl="0">
              <a:lnSpc>
                <a:spcPct val="100000"/>
              </a:lnSpc>
              <a:spcBef>
                <a:spcPts val="1600"/>
              </a:spcBef>
              <a:spcAft>
                <a:spcPts val="1600"/>
              </a:spcAft>
              <a:buNone/>
            </a:pPr>
            <a:r>
              <a:rPr lang="en-GB" sz="1100" b="1"/>
              <a:t> </a:t>
            </a:r>
            <a:endParaRPr sz="1100"/>
          </a:p>
        </p:txBody>
      </p:sp>
      <p:pic>
        <p:nvPicPr>
          <p:cNvPr id="267" name="Google Shape;267;p30" descr="shutterstock_429987889_edited.jpg"/>
          <p:cNvPicPr preferRelativeResize="0"/>
          <p:nvPr/>
        </p:nvPicPr>
        <p:blipFill rotWithShape="1">
          <a:blip r:embed="rId3">
            <a:alphaModFix/>
          </a:blip>
          <a:srcRect l="12609" t="89065" r="6247" b="1381"/>
          <a:stretch/>
        </p:blipFill>
        <p:spPr>
          <a:xfrm>
            <a:off x="0" y="4136703"/>
            <a:ext cx="9144000" cy="1003597"/>
          </a:xfrm>
          <a:prstGeom prst="rect">
            <a:avLst/>
          </a:prstGeom>
          <a:noFill/>
          <a:ln>
            <a:noFill/>
          </a:ln>
        </p:spPr>
      </p:pic>
      <p:sp>
        <p:nvSpPr>
          <p:cNvPr id="268" name="Google Shape;268;p30"/>
          <p:cNvSpPr txBox="1"/>
          <p:nvPr/>
        </p:nvSpPr>
        <p:spPr>
          <a:xfrm>
            <a:off x="660450" y="2147425"/>
            <a:ext cx="7078500" cy="221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b="1" dirty="0">
                <a:solidFill>
                  <a:schemeClr val="accent1"/>
                </a:solidFill>
                <a:latin typeface="Lato"/>
                <a:ea typeface="Lato"/>
                <a:cs typeface="Lato"/>
                <a:sym typeface="Lato"/>
              </a:rPr>
              <a:t>Merging</a:t>
            </a:r>
            <a:r>
              <a:rPr lang="en-GB" sz="1100" dirty="0">
                <a:solidFill>
                  <a:schemeClr val="accent1"/>
                </a:solidFill>
                <a:latin typeface="Lato"/>
                <a:ea typeface="Lato"/>
                <a:cs typeface="Lato"/>
                <a:sym typeface="Lato"/>
              </a:rPr>
              <a:t> -  Merging ads and feeds by variable </a:t>
            </a:r>
            <a:r>
              <a:rPr lang="en-GB" sz="1100" dirty="0" err="1">
                <a:solidFill>
                  <a:schemeClr val="accent1"/>
                </a:solidFill>
                <a:latin typeface="Lato"/>
                <a:ea typeface="Lato"/>
                <a:cs typeface="Lato"/>
                <a:sym typeface="Lato"/>
              </a:rPr>
              <a:t>user_id</a:t>
            </a:r>
            <a:r>
              <a:rPr lang="en-GB" sz="1100" dirty="0">
                <a:solidFill>
                  <a:schemeClr val="accent1"/>
                </a:solidFill>
                <a:latin typeface="Lato"/>
                <a:ea typeface="Lato"/>
                <a:cs typeface="Lato"/>
                <a:sym typeface="Lato"/>
              </a:rPr>
              <a:t>.</a:t>
            </a:r>
            <a:endParaRPr sz="1100" dirty="0">
              <a:solidFill>
                <a:schemeClr val="accent1"/>
              </a:solidFill>
              <a:latin typeface="Lato"/>
              <a:ea typeface="Lato"/>
              <a:cs typeface="Lato"/>
              <a:sym typeface="Lato"/>
            </a:endParaRPr>
          </a:p>
          <a:p>
            <a:pPr marL="0" lvl="0" indent="0" algn="l" rtl="0">
              <a:spcBef>
                <a:spcPts val="1600"/>
              </a:spcBef>
              <a:spcAft>
                <a:spcPts val="0"/>
              </a:spcAft>
              <a:buNone/>
            </a:pPr>
            <a:r>
              <a:rPr lang="en-GB" sz="1100" b="1" dirty="0">
                <a:solidFill>
                  <a:schemeClr val="accent1"/>
                </a:solidFill>
                <a:latin typeface="Lato"/>
                <a:ea typeface="Lato"/>
                <a:cs typeface="Lato"/>
                <a:sym typeface="Lato"/>
              </a:rPr>
              <a:t>Variable featuring - </a:t>
            </a:r>
            <a:r>
              <a:rPr lang="en-GB" sz="1100" dirty="0">
                <a:solidFill>
                  <a:schemeClr val="accent1"/>
                </a:solidFill>
                <a:latin typeface="Lato"/>
                <a:ea typeface="Lato"/>
                <a:cs typeface="Lato"/>
                <a:sym typeface="Lato"/>
              </a:rPr>
              <a:t>give feature “clicked”  to determine if the user interacted with the ads.</a:t>
            </a:r>
            <a:endParaRPr sz="1100" dirty="0">
              <a:solidFill>
                <a:schemeClr val="accent1"/>
              </a:solidFill>
              <a:latin typeface="Lato"/>
              <a:ea typeface="Lato"/>
              <a:cs typeface="Lato"/>
              <a:sym typeface="Lato"/>
            </a:endParaRPr>
          </a:p>
          <a:p>
            <a:pPr marL="0" lvl="0" indent="0" algn="l" rtl="0">
              <a:spcBef>
                <a:spcPts val="1600"/>
              </a:spcBef>
              <a:spcAft>
                <a:spcPts val="0"/>
              </a:spcAft>
              <a:buNone/>
            </a:pPr>
            <a:r>
              <a:rPr lang="en-GB" sz="1100" b="1" dirty="0">
                <a:solidFill>
                  <a:schemeClr val="accent1"/>
                </a:solidFill>
                <a:latin typeface="Lato"/>
                <a:ea typeface="Lato"/>
                <a:cs typeface="Lato"/>
                <a:sym typeface="Lato"/>
              </a:rPr>
              <a:t>Variable Dropping - </a:t>
            </a:r>
            <a:r>
              <a:rPr lang="en-GB" sz="1100" dirty="0">
                <a:solidFill>
                  <a:schemeClr val="accent1"/>
                </a:solidFill>
                <a:latin typeface="Lato"/>
                <a:ea typeface="Lato"/>
                <a:cs typeface="Lato"/>
                <a:sym typeface="Lato"/>
              </a:rPr>
              <a:t>Dropping many variables  from the dataset, they are either very biassed</a:t>
            </a:r>
            <a:r>
              <a:rPr lang="en-GB" sz="1100" b="1" dirty="0">
                <a:solidFill>
                  <a:schemeClr val="accent1"/>
                </a:solidFill>
                <a:latin typeface="Lato"/>
                <a:ea typeface="Lato"/>
                <a:cs typeface="Lato"/>
                <a:sym typeface="Lato"/>
              </a:rPr>
              <a:t>; </a:t>
            </a:r>
            <a:r>
              <a:rPr lang="en-GB" sz="1100" dirty="0">
                <a:solidFill>
                  <a:schemeClr val="accent1"/>
                </a:solidFill>
                <a:latin typeface="Lato"/>
                <a:ea typeface="Lato"/>
                <a:cs typeface="Lato"/>
                <a:sym typeface="Lato"/>
              </a:rPr>
              <a:t>they are duplicated; they are identifier(ids); they have too many unique value. (timestamp, city and residence)</a:t>
            </a:r>
            <a:endParaRPr sz="1100" dirty="0">
              <a:solidFill>
                <a:schemeClr val="accent1"/>
              </a:solidFill>
              <a:latin typeface="Lato"/>
              <a:ea typeface="Lato"/>
              <a:cs typeface="Lato"/>
              <a:sym typeface="Lato"/>
            </a:endParaRPr>
          </a:p>
          <a:p>
            <a:pPr marL="0" lvl="0" indent="0" algn="l" rtl="0">
              <a:spcBef>
                <a:spcPts val="1600"/>
              </a:spcBef>
              <a:spcAft>
                <a:spcPts val="1600"/>
              </a:spcAft>
              <a:buNone/>
            </a:pPr>
            <a:r>
              <a:rPr lang="en-GB" sz="1100" b="1" dirty="0">
                <a:solidFill>
                  <a:schemeClr val="accent1"/>
                </a:solidFill>
                <a:latin typeface="Lato"/>
                <a:ea typeface="Lato"/>
                <a:cs typeface="Lato"/>
                <a:sym typeface="Lato"/>
              </a:rPr>
              <a:t>Column Dividing - </a:t>
            </a:r>
            <a:r>
              <a:rPr lang="en-GB" sz="1100" dirty="0">
                <a:solidFill>
                  <a:schemeClr val="accent1"/>
                </a:solidFill>
                <a:latin typeface="Lato"/>
                <a:ea typeface="Lato"/>
                <a:cs typeface="Lato"/>
                <a:sym typeface="Lato"/>
              </a:rPr>
              <a:t>Splitting the column into multiple columns(like 23151^231^214^123, I separate this long list to multiple column. I think the numerical number could represent certain category, and after ^ is the subset of this category)</a:t>
            </a:r>
            <a:endParaRPr sz="1100" dirty="0">
              <a:solidFill>
                <a:schemeClr val="accent1"/>
              </a:solidFill>
              <a:latin typeface="Lato"/>
              <a:ea typeface="Lato"/>
              <a:cs typeface="Lato"/>
              <a:sym typeface="Lato"/>
            </a:endParaRPr>
          </a:p>
        </p:txBody>
      </p:sp>
      <p:sp>
        <p:nvSpPr>
          <p:cNvPr id="269" name="Google Shape;269;p30"/>
          <p:cNvSpPr txBox="1"/>
          <p:nvPr/>
        </p:nvSpPr>
        <p:spPr>
          <a:xfrm>
            <a:off x="6727450" y="779050"/>
            <a:ext cx="1818600" cy="59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300">
              <a:solidFill>
                <a:schemeClr val="accen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1"/>
          <p:cNvSpPr txBox="1">
            <a:spLocks noGrp="1"/>
          </p:cNvSpPr>
          <p:nvPr>
            <p:ph type="title"/>
          </p:nvPr>
        </p:nvSpPr>
        <p:spPr>
          <a:xfrm>
            <a:off x="727650" y="5599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Some conclusion from the dataset</a:t>
            </a:r>
            <a:endParaRPr/>
          </a:p>
        </p:txBody>
      </p:sp>
      <p:sp>
        <p:nvSpPr>
          <p:cNvPr id="275" name="Google Shape;275;p31"/>
          <p:cNvSpPr txBox="1"/>
          <p:nvPr/>
        </p:nvSpPr>
        <p:spPr>
          <a:xfrm>
            <a:off x="727649" y="4361355"/>
            <a:ext cx="3805099" cy="56137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dirty="0">
                <a:solidFill>
                  <a:schemeClr val="accent1"/>
                </a:solidFill>
                <a:latin typeface="Lato" panose="020F0502020204030203" pitchFamily="34" charset="0"/>
                <a:ea typeface="Lato" panose="020F0502020204030203" pitchFamily="34" charset="0"/>
                <a:cs typeface="Lato" panose="020F0502020204030203" pitchFamily="34" charset="0"/>
                <a:sym typeface="Lato"/>
              </a:rPr>
              <a:t>*This model only runs in a portion of the dataset (743,035 rows and 90 columns to be specific)</a:t>
            </a:r>
            <a:endParaRPr sz="1000" dirty="0">
              <a:solidFill>
                <a:schemeClr val="accent1"/>
              </a:solidFill>
              <a:latin typeface="Lato" panose="020F0502020204030203" pitchFamily="34" charset="0"/>
              <a:ea typeface="Lato" panose="020F0502020204030203" pitchFamily="34" charset="0"/>
              <a:cs typeface="Lato" panose="020F0502020204030203" pitchFamily="34" charset="0"/>
              <a:sym typeface="Lato"/>
            </a:endParaRPr>
          </a:p>
          <a:p>
            <a:pPr marL="0" lvl="0" indent="0" algn="l" rtl="0">
              <a:spcBef>
                <a:spcPts val="0"/>
              </a:spcBef>
              <a:spcAft>
                <a:spcPts val="0"/>
              </a:spcAft>
              <a:buNone/>
            </a:pPr>
            <a:endParaRPr sz="1300" dirty="0">
              <a:solidFill>
                <a:schemeClr val="accent1"/>
              </a:solidFill>
              <a:latin typeface="Times New Roman" panose="02020603050405020304" pitchFamily="18" charset="0"/>
              <a:ea typeface="Lato"/>
              <a:cs typeface="Times New Roman" panose="02020603050405020304" pitchFamily="18" charset="0"/>
              <a:sym typeface="Lato"/>
            </a:endParaRPr>
          </a:p>
          <a:p>
            <a:pPr marL="0" lvl="0" indent="0" algn="l" rtl="0">
              <a:spcBef>
                <a:spcPts val="0"/>
              </a:spcBef>
              <a:spcAft>
                <a:spcPts val="0"/>
              </a:spcAft>
              <a:buNone/>
            </a:pPr>
            <a:endParaRPr sz="1300" dirty="0">
              <a:solidFill>
                <a:schemeClr val="accent1"/>
              </a:solidFill>
              <a:latin typeface="Times New Roman" panose="02020603050405020304" pitchFamily="18" charset="0"/>
              <a:ea typeface="Lato"/>
              <a:cs typeface="Times New Roman" panose="02020603050405020304" pitchFamily="18" charset="0"/>
              <a:sym typeface="Lato"/>
            </a:endParaRPr>
          </a:p>
        </p:txBody>
      </p:sp>
      <p:pic>
        <p:nvPicPr>
          <p:cNvPr id="280" name="Google Shape;280;p31"/>
          <p:cNvPicPr preferRelativeResize="0"/>
          <p:nvPr/>
        </p:nvPicPr>
        <p:blipFill>
          <a:blip r:embed="rId3">
            <a:alphaModFix/>
          </a:blip>
          <a:stretch>
            <a:fillRect/>
          </a:stretch>
        </p:blipFill>
        <p:spPr>
          <a:xfrm>
            <a:off x="4611253" y="2366331"/>
            <a:ext cx="3883148" cy="2556394"/>
          </a:xfrm>
          <a:prstGeom prst="rect">
            <a:avLst/>
          </a:prstGeom>
          <a:noFill/>
          <a:ln>
            <a:noFill/>
          </a:ln>
        </p:spPr>
      </p:pic>
      <p:pic>
        <p:nvPicPr>
          <p:cNvPr id="281" name="Google Shape;281;p31"/>
          <p:cNvPicPr preferRelativeResize="0"/>
          <p:nvPr/>
        </p:nvPicPr>
        <p:blipFill rotWithShape="1">
          <a:blip r:embed="rId4">
            <a:alphaModFix/>
          </a:blip>
          <a:srcRect l="-1" r="67" b="10053"/>
          <a:stretch/>
        </p:blipFill>
        <p:spPr>
          <a:xfrm>
            <a:off x="727650" y="1365045"/>
            <a:ext cx="7766751" cy="936367"/>
          </a:xfrm>
          <a:prstGeom prst="rect">
            <a:avLst/>
          </a:prstGeom>
          <a:noFill/>
          <a:ln>
            <a:noFill/>
          </a:ln>
        </p:spPr>
      </p:pic>
      <p:sp>
        <p:nvSpPr>
          <p:cNvPr id="2" name="TextBox 1">
            <a:extLst>
              <a:ext uri="{FF2B5EF4-FFF2-40B4-BE49-F238E27FC236}">
                <a16:creationId xmlns:a16="http://schemas.microsoft.com/office/drawing/2014/main" id="{59B257A6-F637-D72F-5C73-FE10771A6D3B}"/>
              </a:ext>
            </a:extLst>
          </p:cNvPr>
          <p:cNvSpPr txBox="1"/>
          <p:nvPr/>
        </p:nvSpPr>
        <p:spPr>
          <a:xfrm>
            <a:off x="727649" y="2360807"/>
            <a:ext cx="3805099" cy="2000548"/>
          </a:xfrm>
          <a:prstGeom prst="rect">
            <a:avLst/>
          </a:prstGeom>
          <a:noFill/>
        </p:spPr>
        <p:txBody>
          <a:bodyPr wrap="square" rtlCol="0">
            <a:spAutoFit/>
          </a:bodyPr>
          <a:lstStyle/>
          <a:p>
            <a:endParaRPr lang="en-US" dirty="0">
              <a:solidFill>
                <a:schemeClr val="accent1"/>
              </a:solidFill>
              <a:latin typeface="Lato" panose="020F0502020204030203" pitchFamily="34" charset="0"/>
              <a:ea typeface="Lato" panose="020F0502020204030203" pitchFamily="34" charset="0"/>
              <a:cs typeface="Lato" panose="020F0502020204030203" pitchFamily="34" charset="0"/>
            </a:endParaRPr>
          </a:p>
          <a:p>
            <a:r>
              <a:rPr lang="en-US" sz="1200" dirty="0">
                <a:solidFill>
                  <a:schemeClr val="accent1"/>
                </a:solidFill>
                <a:latin typeface="Lato" panose="020F0502020204030203" pitchFamily="34" charset="0"/>
                <a:ea typeface="Lato" panose="020F0502020204030203" pitchFamily="34" charset="0"/>
                <a:cs typeface="Lato" panose="020F0502020204030203" pitchFamily="34" charset="0"/>
              </a:rPr>
              <a:t>u_feedLifeCycle </a:t>
            </a:r>
          </a:p>
          <a:p>
            <a:r>
              <a:rPr lang="en-US" sz="1200" dirty="0">
                <a:solidFill>
                  <a:schemeClr val="accent1"/>
                </a:solidFill>
                <a:latin typeface="Lato" panose="020F0502020204030203" pitchFamily="34" charset="0"/>
                <a:ea typeface="Lato" panose="020F0502020204030203" pitchFamily="34" charset="0"/>
                <a:cs typeface="Lato" panose="020F0502020204030203" pitchFamily="34" charset="0"/>
              </a:rPr>
              <a:t>(User engagement on news feeds)</a:t>
            </a:r>
          </a:p>
          <a:p>
            <a:endParaRPr lang="en-US" sz="1200" dirty="0">
              <a:solidFill>
                <a:schemeClr val="accent1"/>
              </a:solidFill>
              <a:latin typeface="Lato" panose="020F0502020204030203" pitchFamily="34" charset="0"/>
              <a:ea typeface="Lato" panose="020F0502020204030203" pitchFamily="34" charset="0"/>
              <a:cs typeface="Lato" panose="020F0502020204030203" pitchFamily="34" charset="0"/>
            </a:endParaRPr>
          </a:p>
          <a:p>
            <a:r>
              <a:rPr lang="en-US" sz="1200" dirty="0">
                <a:solidFill>
                  <a:schemeClr val="accent1"/>
                </a:solidFill>
                <a:latin typeface="Lato" panose="020F0502020204030203" pitchFamily="34" charset="0"/>
                <a:ea typeface="Lato" panose="020F0502020204030203" pitchFamily="34" charset="0"/>
                <a:cs typeface="Lato" panose="020F0502020204030203" pitchFamily="34" charset="0"/>
              </a:rPr>
              <a:t>u_newsCatInterestsST </a:t>
            </a:r>
          </a:p>
          <a:p>
            <a:r>
              <a:rPr lang="en-US" sz="1200" dirty="0">
                <a:solidFill>
                  <a:schemeClr val="accent1"/>
                </a:solidFill>
                <a:latin typeface="Lato" panose="020F0502020204030203" pitchFamily="34" charset="0"/>
                <a:ea typeface="Lato" panose="020F0502020204030203" pitchFamily="34" charset="0"/>
                <a:cs typeface="Lato" panose="020F0502020204030203" pitchFamily="34" charset="0"/>
              </a:rPr>
              <a:t>(User’s short-term interest categories)</a:t>
            </a:r>
          </a:p>
          <a:p>
            <a:endParaRPr lang="en-US" sz="1200" dirty="0">
              <a:solidFill>
                <a:schemeClr val="accent1"/>
              </a:solidFill>
              <a:latin typeface="Lato" panose="020F0502020204030203" pitchFamily="34" charset="0"/>
              <a:ea typeface="Lato" panose="020F0502020204030203" pitchFamily="34" charset="0"/>
              <a:cs typeface="Lato" panose="020F0502020204030203" pitchFamily="34" charset="0"/>
            </a:endParaRPr>
          </a:p>
          <a:p>
            <a:r>
              <a:rPr lang="en-US" sz="1200" dirty="0">
                <a:solidFill>
                  <a:schemeClr val="accent1"/>
                </a:solidFill>
                <a:latin typeface="Lato" panose="020F0502020204030203" pitchFamily="34" charset="0"/>
                <a:ea typeface="Lato" panose="020F0502020204030203" pitchFamily="34" charset="0"/>
                <a:cs typeface="Lato" panose="020F0502020204030203" pitchFamily="34" charset="0"/>
              </a:rPr>
              <a:t>e_m </a:t>
            </a:r>
          </a:p>
          <a:p>
            <a:r>
              <a:rPr lang="en-US" sz="1200" dirty="0">
                <a:solidFill>
                  <a:schemeClr val="accent1"/>
                </a:solidFill>
                <a:latin typeface="Lato" panose="020F0502020204030203" pitchFamily="34" charset="0"/>
                <a:ea typeface="Lato" panose="020F0502020204030203" pitchFamily="34" charset="0"/>
                <a:cs typeface="Lato" panose="020F0502020204030203" pitchFamily="34" charset="0"/>
              </a:rPr>
              <a:t>(Event source device model)</a:t>
            </a:r>
          </a:p>
          <a:p>
            <a:endParaRPr lang="en-US" dirty="0">
              <a:solidFill>
                <a:schemeClr val="accent1"/>
              </a:solidFill>
              <a:latin typeface="Lato" panose="020F0502020204030203" pitchFamily="34" charset="0"/>
              <a:ea typeface="Lato" panose="020F0502020204030203" pitchFamily="34" charset="0"/>
              <a:cs typeface="Lato" panose="020F0502020204030203"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1000"/>
                                        <p:tgtEl>
                                          <p:spTgt spid="275"/>
                                        </p:tgtEl>
                                      </p:cBhvr>
                                    </p:animEffect>
                                    <p:set>
                                      <p:cBhvr>
                                        <p:cTn id="7" dur="1" fill="hold">
                                          <p:stCondLst>
                                            <p:cond delay="1000"/>
                                          </p:stCondLst>
                                        </p:cTn>
                                        <p:tgtEl>
                                          <p:spTgt spid="275"/>
                                        </p:tgtEl>
                                        <p:attrNameLst>
                                          <p:attrName>style.visibility</p:attrName>
                                        </p:attrNameLst>
                                      </p:cBhvr>
                                      <p:to>
                                        <p:strVal val="hidden"/>
                                      </p:to>
                                    </p:set>
                                  </p:childTnLst>
                                </p:cTn>
                              </p:par>
                              <p:par>
                                <p:cTn id="8" presetID="10" presetClass="exit" presetSubtype="0" fill="hold" nodeType="withEffect">
                                  <p:stCondLst>
                                    <p:cond delay="0"/>
                                  </p:stCondLst>
                                  <p:childTnLst>
                                    <p:animEffect transition="out" filter="fade">
                                      <p:cBhvr>
                                        <p:cTn id="9" dur="1000"/>
                                        <p:tgtEl>
                                          <p:spTgt spid="281"/>
                                        </p:tgtEl>
                                      </p:cBhvr>
                                    </p:animEffect>
                                    <p:set>
                                      <p:cBhvr>
                                        <p:cTn id="10" dur="1" fill="hold">
                                          <p:stCondLst>
                                            <p:cond delay="1000"/>
                                          </p:stCondLst>
                                        </p:cTn>
                                        <p:tgtEl>
                                          <p:spTgt spid="281"/>
                                        </p:tgtEl>
                                        <p:attrNameLst>
                                          <p:attrName>style.visibility</p:attrName>
                                        </p:attrNameLst>
                                      </p:cBhvr>
                                      <p:to>
                                        <p:strVal val="hidden"/>
                                      </p:to>
                                    </p:set>
                                  </p:childTnLst>
                                </p:cTn>
                              </p:par>
                              <p:par>
                                <p:cTn id="11" presetID="10" presetClass="entr" presetSubtype="0" fill="hold" nodeType="withEffect">
                                  <p:stCondLst>
                                    <p:cond delay="0"/>
                                  </p:stCondLst>
                                  <p:childTnLst>
                                    <p:set>
                                      <p:cBhvr>
                                        <p:cTn id="12" dur="1" fill="hold">
                                          <p:stCondLst>
                                            <p:cond delay="0"/>
                                          </p:stCondLst>
                                        </p:cTn>
                                        <p:tgtEl>
                                          <p:spTgt spid="280"/>
                                        </p:tgtEl>
                                        <p:attrNameLst>
                                          <p:attrName>style.visibility</p:attrName>
                                        </p:attrNameLst>
                                      </p:cBhvr>
                                      <p:to>
                                        <p:strVal val="visible"/>
                                      </p:to>
                                    </p:set>
                                    <p:animEffect transition="in" filter="fade">
                                      <p:cBhvr>
                                        <p:cTn id="13" dur="1000"/>
                                        <p:tgtEl>
                                          <p:spTgt spid="2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32"/>
          <p:cNvSpPr txBox="1">
            <a:spLocks noGrp="1"/>
          </p:cNvSpPr>
          <p:nvPr>
            <p:ph type="title"/>
          </p:nvPr>
        </p:nvSpPr>
        <p:spPr>
          <a:xfrm>
            <a:off x="643350" y="554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Can I Quantify the Correlation?</a:t>
            </a:r>
            <a:endParaRPr dirty="0"/>
          </a:p>
          <a:p>
            <a:pPr marL="0" lvl="0" indent="0" algn="l" rtl="0">
              <a:spcBef>
                <a:spcPts val="0"/>
              </a:spcBef>
              <a:spcAft>
                <a:spcPts val="0"/>
              </a:spcAft>
              <a:buNone/>
            </a:pPr>
            <a:endParaRPr dirty="0"/>
          </a:p>
        </p:txBody>
      </p:sp>
      <p:sp>
        <p:nvSpPr>
          <p:cNvPr id="287" name="Google Shape;287;p32"/>
          <p:cNvSpPr txBox="1">
            <a:spLocks noGrp="1"/>
          </p:cNvSpPr>
          <p:nvPr>
            <p:ph type="body" idx="1"/>
          </p:nvPr>
        </p:nvSpPr>
        <p:spPr>
          <a:xfrm>
            <a:off x="643350" y="1353867"/>
            <a:ext cx="8313354" cy="53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200" dirty="0">
                <a:solidFill>
                  <a:schemeClr val="bg2"/>
                </a:solidFill>
              </a:rPr>
              <a:t>When increase X feature by 80%, how will it affect the click rate?</a:t>
            </a:r>
            <a:endParaRPr sz="1200" dirty="0">
              <a:solidFill>
                <a:schemeClr val="bg2"/>
              </a:solidFill>
            </a:endParaRPr>
          </a:p>
        </p:txBody>
      </p:sp>
      <p:pic>
        <p:nvPicPr>
          <p:cNvPr id="288" name="Google Shape;288;p32"/>
          <p:cNvPicPr preferRelativeResize="0"/>
          <p:nvPr/>
        </p:nvPicPr>
        <p:blipFill>
          <a:blip r:embed="rId3">
            <a:alphaModFix/>
          </a:blip>
          <a:stretch>
            <a:fillRect/>
          </a:stretch>
        </p:blipFill>
        <p:spPr>
          <a:xfrm>
            <a:off x="187296" y="2018468"/>
            <a:ext cx="4243036" cy="2990401"/>
          </a:xfrm>
          <a:prstGeom prst="rect">
            <a:avLst/>
          </a:prstGeom>
          <a:noFill/>
          <a:ln>
            <a:noFill/>
          </a:ln>
        </p:spPr>
      </p:pic>
      <p:pic>
        <p:nvPicPr>
          <p:cNvPr id="289" name="Google Shape;289;p32"/>
          <p:cNvPicPr preferRelativeResize="0"/>
          <p:nvPr/>
        </p:nvPicPr>
        <p:blipFill>
          <a:blip r:embed="rId4">
            <a:alphaModFix/>
          </a:blip>
          <a:stretch>
            <a:fillRect/>
          </a:stretch>
        </p:blipFill>
        <p:spPr>
          <a:xfrm>
            <a:off x="4713671" y="2018468"/>
            <a:ext cx="4243034" cy="299040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88"/>
                                        </p:tgtEl>
                                        <p:attrNameLst>
                                          <p:attrName>style.visibility</p:attrName>
                                        </p:attrNameLst>
                                      </p:cBhvr>
                                      <p:to>
                                        <p:strVal val="visible"/>
                                      </p:to>
                                    </p:set>
                                    <p:animEffect transition="in" filter="fade">
                                      <p:cBhvr>
                                        <p:cTn id="11" dur="1000"/>
                                        <p:tgtEl>
                                          <p:spTgt spid="28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89"/>
                                        </p:tgtEl>
                                        <p:attrNameLst>
                                          <p:attrName>style.visibility</p:attrName>
                                        </p:attrNameLst>
                                      </p:cBhvr>
                                      <p:to>
                                        <p:strVal val="visible"/>
                                      </p:to>
                                    </p:set>
                                    <p:animEffect transition="in" filter="fade">
                                      <p:cBhvr>
                                        <p:cTn id="16" dur="1000"/>
                                        <p:tgtEl>
                                          <p:spTgt spid="2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33"/>
          <p:cNvSpPr txBox="1">
            <a:spLocks noGrp="1"/>
          </p:cNvSpPr>
          <p:nvPr>
            <p:ph type="title"/>
          </p:nvPr>
        </p:nvSpPr>
        <p:spPr>
          <a:xfrm>
            <a:off x="309775" y="1812450"/>
            <a:ext cx="74400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Part 2 Task 3: Generating synthetic data</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34"/>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Overview</a:t>
            </a:r>
            <a:endParaRPr/>
          </a:p>
        </p:txBody>
      </p:sp>
      <p:sp>
        <p:nvSpPr>
          <p:cNvPr id="300" name="Google Shape;300;p34"/>
          <p:cNvSpPr txBox="1">
            <a:spLocks noGrp="1"/>
          </p:cNvSpPr>
          <p:nvPr>
            <p:ph type="body" idx="1"/>
          </p:nvPr>
        </p:nvSpPr>
        <p:spPr>
          <a:xfrm>
            <a:off x="730000" y="1808556"/>
            <a:ext cx="3300900" cy="327055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a:t>To create our synthetic data for confidentiality purposes a GAN model was used. This model took an input of the provided merged datasets. Only one dataset was made for the union of the two datasets as null points in non-clicked rows biased the model if set to 0. Due to the large size of the data sampling was done as to allow the model to train and not create memory errors. </a:t>
            </a:r>
          </a:p>
          <a:p>
            <a:pPr marL="0" lvl="0" indent="0" algn="l" rtl="0">
              <a:spcBef>
                <a:spcPts val="0"/>
              </a:spcBef>
              <a:spcAft>
                <a:spcPts val="1600"/>
              </a:spcAft>
              <a:buNone/>
            </a:pPr>
            <a:r>
              <a:rPr lang="en-GB" dirty="0"/>
              <a:t>If possible, the model can be adjusted to include the full data and increase number of epochs. </a:t>
            </a:r>
            <a:endParaRPr dirty="0"/>
          </a:p>
        </p:txBody>
      </p:sp>
      <p:pic>
        <p:nvPicPr>
          <p:cNvPr id="301" name="Google Shape;301;p34"/>
          <p:cNvPicPr preferRelativeResize="0"/>
          <p:nvPr/>
        </p:nvPicPr>
        <p:blipFill>
          <a:blip r:embed="rId3">
            <a:alphaModFix/>
          </a:blip>
          <a:stretch>
            <a:fillRect/>
          </a:stretch>
        </p:blipFill>
        <p:spPr>
          <a:xfrm>
            <a:off x="3970610" y="1318650"/>
            <a:ext cx="5104325" cy="376045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5"/>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Generations</a:t>
            </a:r>
            <a:endParaRPr/>
          </a:p>
        </p:txBody>
      </p:sp>
      <p:sp>
        <p:nvSpPr>
          <p:cNvPr id="307" name="Google Shape;307;p35"/>
          <p:cNvSpPr txBox="1">
            <a:spLocks noGrp="1"/>
          </p:cNvSpPr>
          <p:nvPr>
            <p:ph type="body" idx="1"/>
          </p:nvPr>
        </p:nvSpPr>
        <p:spPr>
          <a:xfrm>
            <a:off x="730000" y="2009400"/>
            <a:ext cx="3300900" cy="1574814"/>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a:t>Several generations were made to try and perfect the model, this included models that had changes to items such as: learning rate, layers, nodes, type of GAN, and the input data. Some of the highlights of the models are here. </a:t>
            </a:r>
            <a:br>
              <a:rPr lang="en-GB" dirty="0"/>
            </a:br>
            <a:endParaRPr dirty="0"/>
          </a:p>
        </p:txBody>
      </p:sp>
      <p:pic>
        <p:nvPicPr>
          <p:cNvPr id="308" name="Google Shape;308;p35"/>
          <p:cNvPicPr preferRelativeResize="0"/>
          <p:nvPr/>
        </p:nvPicPr>
        <p:blipFill>
          <a:blip r:embed="rId3">
            <a:alphaModFix/>
          </a:blip>
          <a:stretch>
            <a:fillRect/>
          </a:stretch>
        </p:blipFill>
        <p:spPr>
          <a:xfrm>
            <a:off x="4886739" y="1191037"/>
            <a:ext cx="3396095" cy="1574814"/>
          </a:xfrm>
          <a:prstGeom prst="rect">
            <a:avLst/>
          </a:prstGeom>
          <a:noFill/>
          <a:ln>
            <a:noFill/>
          </a:ln>
        </p:spPr>
      </p:pic>
      <p:sp>
        <p:nvSpPr>
          <p:cNvPr id="309" name="Google Shape;309;p35"/>
          <p:cNvSpPr txBox="1"/>
          <p:nvPr/>
        </p:nvSpPr>
        <p:spPr>
          <a:xfrm>
            <a:off x="4030900" y="479443"/>
            <a:ext cx="5017623" cy="71159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300" dirty="0">
                <a:solidFill>
                  <a:schemeClr val="accent1"/>
                </a:solidFill>
                <a:latin typeface="Lato"/>
                <a:ea typeface="Lato"/>
                <a:cs typeface="Lato"/>
                <a:sym typeface="Lato"/>
              </a:rPr>
              <a:t>M1 treated all columns as categorical and used </a:t>
            </a:r>
            <a:r>
              <a:rPr lang="en-GB" sz="1300" dirty="0" err="1">
                <a:solidFill>
                  <a:schemeClr val="accent1"/>
                </a:solidFill>
                <a:latin typeface="Lato"/>
                <a:ea typeface="Lato"/>
                <a:cs typeface="Lato"/>
                <a:sym typeface="Lato"/>
              </a:rPr>
              <a:t>OneHotEncoder</a:t>
            </a:r>
            <a:r>
              <a:rPr lang="en-GB" sz="1300" dirty="0">
                <a:solidFill>
                  <a:schemeClr val="accent1"/>
                </a:solidFill>
                <a:latin typeface="Lato"/>
                <a:ea typeface="Lato"/>
                <a:cs typeface="Lato"/>
                <a:sym typeface="Lato"/>
              </a:rPr>
              <a:t> for each column creating an extremely high number of parameters.</a:t>
            </a:r>
            <a:endParaRPr sz="1300" dirty="0">
              <a:solidFill>
                <a:schemeClr val="accent1"/>
              </a:solidFill>
              <a:latin typeface="Lato"/>
              <a:ea typeface="Lato"/>
              <a:cs typeface="Lato"/>
              <a:sym typeface="Lato"/>
            </a:endParaRPr>
          </a:p>
        </p:txBody>
      </p:sp>
      <p:pic>
        <p:nvPicPr>
          <p:cNvPr id="310" name="Google Shape;310;p35"/>
          <p:cNvPicPr preferRelativeResize="0"/>
          <p:nvPr/>
        </p:nvPicPr>
        <p:blipFill>
          <a:blip r:embed="rId4">
            <a:alphaModFix/>
          </a:blip>
          <a:stretch>
            <a:fillRect/>
          </a:stretch>
        </p:blipFill>
        <p:spPr>
          <a:xfrm>
            <a:off x="4886737" y="3314293"/>
            <a:ext cx="3396095" cy="1574814"/>
          </a:xfrm>
          <a:prstGeom prst="rect">
            <a:avLst/>
          </a:prstGeom>
          <a:noFill/>
          <a:ln>
            <a:noFill/>
          </a:ln>
        </p:spPr>
      </p:pic>
      <p:sp>
        <p:nvSpPr>
          <p:cNvPr id="311" name="Google Shape;311;p35"/>
          <p:cNvSpPr txBox="1"/>
          <p:nvPr/>
        </p:nvSpPr>
        <p:spPr>
          <a:xfrm>
            <a:off x="4030900" y="2769540"/>
            <a:ext cx="5017623" cy="54106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300" dirty="0">
                <a:solidFill>
                  <a:schemeClr val="accent1"/>
                </a:solidFill>
                <a:latin typeface="Lato"/>
                <a:ea typeface="Lato"/>
                <a:cs typeface="Lato"/>
                <a:sym typeface="Lato"/>
              </a:rPr>
              <a:t>M2 was changed to numerical input and had a high loss and low accuracy for both the Discriminator and the Generator </a:t>
            </a:r>
            <a:endParaRPr sz="1300" dirty="0">
              <a:solidFill>
                <a:schemeClr val="accent1"/>
              </a:solidFill>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36"/>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Generations cont.</a:t>
            </a:r>
            <a:endParaRPr/>
          </a:p>
        </p:txBody>
      </p:sp>
      <p:sp>
        <p:nvSpPr>
          <p:cNvPr id="317" name="Google Shape;317;p36"/>
          <p:cNvSpPr txBox="1">
            <a:spLocks noGrp="1"/>
          </p:cNvSpPr>
          <p:nvPr>
            <p:ph type="body" idx="1"/>
          </p:nvPr>
        </p:nvSpPr>
        <p:spPr>
          <a:xfrm>
            <a:off x="730000" y="2009400"/>
            <a:ext cx="3300900" cy="2513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a:t>M4 increased to 3 layers for the Generator and 2 for the discriminator. This model was plagued with an issue of destabilizing around 100-200 epochs and began to diverge, decreasing accuracy and increasing loss.</a:t>
            </a:r>
            <a:endParaRPr dirty="0"/>
          </a:p>
        </p:txBody>
      </p:sp>
      <p:sp>
        <p:nvSpPr>
          <p:cNvPr id="318" name="Google Shape;318;p36"/>
          <p:cNvSpPr txBox="1"/>
          <p:nvPr/>
        </p:nvSpPr>
        <p:spPr>
          <a:xfrm>
            <a:off x="4965800" y="3425700"/>
            <a:ext cx="3958800" cy="138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300">
              <a:solidFill>
                <a:schemeClr val="accent1"/>
              </a:solidFill>
              <a:latin typeface="Lato"/>
              <a:ea typeface="Lato"/>
              <a:cs typeface="Lato"/>
              <a:sym typeface="Lato"/>
            </a:endParaRPr>
          </a:p>
        </p:txBody>
      </p:sp>
      <p:sp>
        <p:nvSpPr>
          <p:cNvPr id="319" name="Google Shape;319;p36"/>
          <p:cNvSpPr txBox="1"/>
          <p:nvPr/>
        </p:nvSpPr>
        <p:spPr>
          <a:xfrm>
            <a:off x="4901403" y="1318650"/>
            <a:ext cx="3958798" cy="121438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300" dirty="0">
                <a:solidFill>
                  <a:schemeClr val="accent1"/>
                </a:solidFill>
                <a:latin typeface="Lato"/>
                <a:ea typeface="Lato"/>
                <a:cs typeface="Lato"/>
                <a:sym typeface="Lato"/>
              </a:rPr>
              <a:t>M7 was a form of a Wasserstein GAN in attempts to combat mode collapse that was present in some of the synthetically generated data. It’s discriminator and generator diverged and the idea had to be scrapped.</a:t>
            </a:r>
            <a:endParaRPr sz="1300" dirty="0">
              <a:solidFill>
                <a:schemeClr val="accent1"/>
              </a:solidFill>
              <a:latin typeface="Lato"/>
              <a:ea typeface="Lato"/>
              <a:cs typeface="Lato"/>
              <a:sym typeface="Lato"/>
            </a:endParaRPr>
          </a:p>
        </p:txBody>
      </p:sp>
      <p:pic>
        <p:nvPicPr>
          <p:cNvPr id="320" name="Google Shape;320;p36"/>
          <p:cNvPicPr preferRelativeResize="0"/>
          <p:nvPr/>
        </p:nvPicPr>
        <p:blipFill>
          <a:blip r:embed="rId3">
            <a:alphaModFix/>
          </a:blip>
          <a:stretch>
            <a:fillRect/>
          </a:stretch>
        </p:blipFill>
        <p:spPr>
          <a:xfrm>
            <a:off x="4901404" y="2533033"/>
            <a:ext cx="3958797" cy="227416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9"/>
          <p:cNvSpPr txBox="1">
            <a:spLocks noGrp="1"/>
          </p:cNvSpPr>
          <p:nvPr>
            <p:ph type="ctrTitle"/>
          </p:nvPr>
        </p:nvSpPr>
        <p:spPr>
          <a:xfrm>
            <a:off x="729450" y="1322450"/>
            <a:ext cx="76881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100" dirty="0"/>
              <a:t>Our Mission</a:t>
            </a:r>
            <a:endParaRPr sz="3100" dirty="0"/>
          </a:p>
        </p:txBody>
      </p:sp>
      <p:sp>
        <p:nvSpPr>
          <p:cNvPr id="183" name="Google Shape;183;p19"/>
          <p:cNvSpPr txBox="1">
            <a:spLocks noGrp="1"/>
          </p:cNvSpPr>
          <p:nvPr>
            <p:ph type="subTitle" idx="1"/>
          </p:nvPr>
        </p:nvSpPr>
        <p:spPr>
          <a:xfrm>
            <a:off x="726450" y="1962650"/>
            <a:ext cx="7689600" cy="152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In today's digital marketing landscape, the ability to precisely target advertisements is essential for maximizing user engagement and conversion rates. Our mission is to discovering useful information from data, leverage machine learning to analyze an extensive dataset, develop predictive models, and generate synthetic data to improve the accuracy and efficiency of ad targeting.</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3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Final Model</a:t>
            </a:r>
            <a:endParaRPr/>
          </a:p>
        </p:txBody>
      </p:sp>
      <p:sp>
        <p:nvSpPr>
          <p:cNvPr id="326" name="Google Shape;326;p37"/>
          <p:cNvSpPr txBox="1">
            <a:spLocks noGrp="1"/>
          </p:cNvSpPr>
          <p:nvPr>
            <p:ph type="body" idx="1"/>
          </p:nvPr>
        </p:nvSpPr>
        <p:spPr>
          <a:xfrm>
            <a:off x="721225" y="2013950"/>
            <a:ext cx="3510788" cy="1790351"/>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a:t>The final model that was resulted was a 2 layer GAN </a:t>
            </a:r>
            <a:r>
              <a:rPr lang="en-GB" dirty="0" err="1"/>
              <a:t>whos</a:t>
            </a:r>
            <a:r>
              <a:rPr lang="en-GB" dirty="0"/>
              <a:t> strength lied in the efficiency. It did not diverge and had small enough inputs to run over many epochs. After 1000 epochs it had a resulting loss of 3% on each model and 99.8% accuracy.</a:t>
            </a:r>
            <a:endParaRPr dirty="0"/>
          </a:p>
        </p:txBody>
      </p:sp>
      <p:pic>
        <p:nvPicPr>
          <p:cNvPr id="327" name="Google Shape;327;p37"/>
          <p:cNvPicPr preferRelativeResize="0"/>
          <p:nvPr/>
        </p:nvPicPr>
        <p:blipFill>
          <a:blip r:embed="rId3">
            <a:alphaModFix/>
          </a:blip>
          <a:stretch>
            <a:fillRect/>
          </a:stretch>
        </p:blipFill>
        <p:spPr>
          <a:xfrm>
            <a:off x="4373156" y="577549"/>
            <a:ext cx="4672144" cy="1122525"/>
          </a:xfrm>
          <a:prstGeom prst="rect">
            <a:avLst/>
          </a:prstGeom>
          <a:noFill/>
          <a:ln>
            <a:noFill/>
          </a:ln>
        </p:spPr>
      </p:pic>
      <p:pic>
        <p:nvPicPr>
          <p:cNvPr id="328" name="Google Shape;328;p37"/>
          <p:cNvPicPr preferRelativeResize="0"/>
          <p:nvPr/>
        </p:nvPicPr>
        <p:blipFill>
          <a:blip r:embed="rId4">
            <a:alphaModFix/>
          </a:blip>
          <a:stretch>
            <a:fillRect/>
          </a:stretch>
        </p:blipFill>
        <p:spPr>
          <a:xfrm>
            <a:off x="4373150" y="2289029"/>
            <a:ext cx="4672150" cy="1515272"/>
          </a:xfrm>
          <a:prstGeom prst="rect">
            <a:avLst/>
          </a:prstGeom>
          <a:noFill/>
          <a:ln>
            <a:noFill/>
          </a:ln>
        </p:spPr>
      </p:pic>
      <p:sp>
        <p:nvSpPr>
          <p:cNvPr id="329" name="Google Shape;329;p37"/>
          <p:cNvSpPr txBox="1"/>
          <p:nvPr/>
        </p:nvSpPr>
        <p:spPr>
          <a:xfrm>
            <a:off x="4381925" y="1700074"/>
            <a:ext cx="4672144" cy="58895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300" dirty="0">
                <a:solidFill>
                  <a:schemeClr val="accent1"/>
                </a:solidFill>
                <a:latin typeface="Lato"/>
                <a:ea typeface="Lato"/>
                <a:cs typeface="Lato"/>
                <a:sym typeface="Lato"/>
              </a:rPr>
              <a:t>Summary of Discriminator ^</a:t>
            </a:r>
            <a:endParaRPr sz="1300" dirty="0">
              <a:solidFill>
                <a:schemeClr val="accent1"/>
              </a:solidFill>
              <a:latin typeface="Lato"/>
              <a:ea typeface="Lato"/>
              <a:cs typeface="Lato"/>
              <a:sym typeface="Lato"/>
            </a:endParaRPr>
          </a:p>
          <a:p>
            <a:pPr marL="0" lvl="0" indent="0" algn="l" rtl="0">
              <a:spcBef>
                <a:spcPts val="0"/>
              </a:spcBef>
              <a:spcAft>
                <a:spcPts val="0"/>
              </a:spcAft>
              <a:buNone/>
            </a:pPr>
            <a:r>
              <a:rPr lang="en-GB" sz="1300" dirty="0">
                <a:solidFill>
                  <a:schemeClr val="accent1"/>
                </a:solidFill>
                <a:latin typeface="Lato"/>
                <a:ea typeface="Lato"/>
                <a:cs typeface="Lato"/>
                <a:sym typeface="Lato"/>
              </a:rPr>
              <a:t>and Generator (below)</a:t>
            </a:r>
            <a:endParaRPr sz="1300" dirty="0">
              <a:solidFill>
                <a:schemeClr val="accent1"/>
              </a:solidFill>
              <a:latin typeface="Lato"/>
              <a:ea typeface="Lato"/>
              <a:cs typeface="Lato"/>
              <a:sym typeface="Lato"/>
            </a:endParaRPr>
          </a:p>
        </p:txBody>
      </p:sp>
      <p:pic>
        <p:nvPicPr>
          <p:cNvPr id="330" name="Google Shape;330;p37"/>
          <p:cNvPicPr preferRelativeResize="0"/>
          <p:nvPr/>
        </p:nvPicPr>
        <p:blipFill>
          <a:blip r:embed="rId5">
            <a:alphaModFix/>
          </a:blip>
          <a:stretch>
            <a:fillRect/>
          </a:stretch>
        </p:blipFill>
        <p:spPr>
          <a:xfrm>
            <a:off x="150747" y="3878250"/>
            <a:ext cx="4081266" cy="1122525"/>
          </a:xfrm>
          <a:prstGeom prst="rect">
            <a:avLst/>
          </a:prstGeom>
          <a:noFill/>
          <a:ln>
            <a:noFill/>
          </a:ln>
        </p:spPr>
      </p:pic>
      <p:sp>
        <p:nvSpPr>
          <p:cNvPr id="331" name="Google Shape;331;p37"/>
          <p:cNvSpPr txBox="1"/>
          <p:nvPr/>
        </p:nvSpPr>
        <p:spPr>
          <a:xfrm>
            <a:off x="4373150" y="3878250"/>
            <a:ext cx="4672150" cy="103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300" dirty="0">
                <a:solidFill>
                  <a:schemeClr val="accent1"/>
                </a:solidFill>
                <a:latin typeface="Lato"/>
                <a:ea typeface="Lato"/>
                <a:cs typeface="Lato"/>
                <a:sym typeface="Lato"/>
              </a:rPr>
              <a:t>Future improvements:</a:t>
            </a:r>
            <a:endParaRPr sz="1300" dirty="0">
              <a:solidFill>
                <a:schemeClr val="accent1"/>
              </a:solidFill>
              <a:latin typeface="Lato"/>
              <a:ea typeface="Lato"/>
              <a:cs typeface="Lato"/>
              <a:sym typeface="Lato"/>
            </a:endParaRPr>
          </a:p>
          <a:p>
            <a:pPr marL="457200" lvl="0" indent="-311150" algn="l" rtl="0">
              <a:spcBef>
                <a:spcPts val="0"/>
              </a:spcBef>
              <a:spcAft>
                <a:spcPts val="0"/>
              </a:spcAft>
              <a:buClr>
                <a:schemeClr val="accent1"/>
              </a:buClr>
              <a:buSzPts val="1300"/>
              <a:buFont typeface="Lato"/>
              <a:buChar char="-"/>
            </a:pPr>
            <a:r>
              <a:rPr lang="en-GB" sz="1300" dirty="0">
                <a:solidFill>
                  <a:schemeClr val="accent1"/>
                </a:solidFill>
                <a:latin typeface="Lato"/>
                <a:ea typeface="Lato"/>
                <a:cs typeface="Lato"/>
                <a:sym typeface="Lato"/>
              </a:rPr>
              <a:t>M4 had worse accuracy and loss but better data gen</a:t>
            </a:r>
            <a:endParaRPr sz="1300" dirty="0">
              <a:solidFill>
                <a:schemeClr val="accent1"/>
              </a:solidFill>
              <a:latin typeface="Lato"/>
              <a:ea typeface="Lato"/>
              <a:cs typeface="Lato"/>
              <a:sym typeface="Lato"/>
            </a:endParaRPr>
          </a:p>
          <a:p>
            <a:pPr marL="457200" lvl="0" indent="-311150" algn="l" rtl="0">
              <a:spcBef>
                <a:spcPts val="0"/>
              </a:spcBef>
              <a:spcAft>
                <a:spcPts val="0"/>
              </a:spcAft>
              <a:buClr>
                <a:schemeClr val="accent1"/>
              </a:buClr>
              <a:buSzPts val="1300"/>
              <a:buFont typeface="Lato"/>
              <a:buChar char="-"/>
            </a:pPr>
            <a:r>
              <a:rPr lang="en-GB" sz="1300" dirty="0">
                <a:solidFill>
                  <a:schemeClr val="accent1"/>
                </a:solidFill>
                <a:latin typeface="Lato"/>
                <a:ea typeface="Lato"/>
                <a:cs typeface="Lato"/>
                <a:sym typeface="Lato"/>
              </a:rPr>
              <a:t>Also generate the non click data</a:t>
            </a:r>
            <a:endParaRPr sz="1300" dirty="0">
              <a:solidFill>
                <a:schemeClr val="accent1"/>
              </a:solidFill>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8"/>
          <p:cNvSpPr txBox="1">
            <a:spLocks noGrp="1"/>
          </p:cNvSpPr>
          <p:nvPr>
            <p:ph type="title"/>
          </p:nvPr>
        </p:nvSpPr>
        <p:spPr>
          <a:xfrm>
            <a:off x="728354" y="1318650"/>
            <a:ext cx="3526500" cy="55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Real vs Synthetic</a:t>
            </a:r>
            <a:endParaRPr b="0"/>
          </a:p>
        </p:txBody>
      </p:sp>
      <p:pic>
        <p:nvPicPr>
          <p:cNvPr id="337" name="Google Shape;337;p38"/>
          <p:cNvPicPr preferRelativeResize="0"/>
          <p:nvPr/>
        </p:nvPicPr>
        <p:blipFill>
          <a:blip r:embed="rId3">
            <a:alphaModFix/>
          </a:blip>
          <a:stretch>
            <a:fillRect/>
          </a:stretch>
        </p:blipFill>
        <p:spPr>
          <a:xfrm>
            <a:off x="3228650" y="1864650"/>
            <a:ext cx="3274900" cy="2356675"/>
          </a:xfrm>
          <a:prstGeom prst="rect">
            <a:avLst/>
          </a:prstGeom>
          <a:noFill/>
          <a:ln>
            <a:noFill/>
          </a:ln>
        </p:spPr>
      </p:pic>
      <p:pic>
        <p:nvPicPr>
          <p:cNvPr id="338" name="Google Shape;338;p38"/>
          <p:cNvPicPr preferRelativeResize="0"/>
          <p:nvPr/>
        </p:nvPicPr>
        <p:blipFill>
          <a:blip r:embed="rId4">
            <a:alphaModFix/>
          </a:blip>
          <a:stretch>
            <a:fillRect/>
          </a:stretch>
        </p:blipFill>
        <p:spPr>
          <a:xfrm>
            <a:off x="685775" y="1878150"/>
            <a:ext cx="2542874" cy="2356675"/>
          </a:xfrm>
          <a:prstGeom prst="rect">
            <a:avLst/>
          </a:prstGeom>
          <a:noFill/>
          <a:ln>
            <a:noFill/>
          </a:ln>
        </p:spPr>
      </p:pic>
      <p:pic>
        <p:nvPicPr>
          <p:cNvPr id="339" name="Google Shape;339;p38"/>
          <p:cNvPicPr preferRelativeResize="0"/>
          <p:nvPr/>
        </p:nvPicPr>
        <p:blipFill>
          <a:blip r:embed="rId5">
            <a:alphaModFix/>
          </a:blip>
          <a:stretch>
            <a:fillRect/>
          </a:stretch>
        </p:blipFill>
        <p:spPr>
          <a:xfrm>
            <a:off x="6503550" y="1878150"/>
            <a:ext cx="2542874" cy="2343176"/>
          </a:xfrm>
          <a:prstGeom prst="rect">
            <a:avLst/>
          </a:prstGeom>
          <a:noFill/>
          <a:ln>
            <a:noFill/>
          </a:ln>
        </p:spPr>
      </p:pic>
      <p:sp>
        <p:nvSpPr>
          <p:cNvPr id="340" name="Google Shape;340;p38"/>
          <p:cNvSpPr txBox="1"/>
          <p:nvPr/>
        </p:nvSpPr>
        <p:spPr>
          <a:xfrm>
            <a:off x="358300" y="4148125"/>
            <a:ext cx="8476200" cy="995375"/>
          </a:xfrm>
          <a:prstGeom prst="rect">
            <a:avLst/>
          </a:prstGeom>
          <a:noFill/>
          <a:ln>
            <a:noFill/>
          </a:ln>
        </p:spPr>
        <p:txBody>
          <a:bodyPr spcFirstLastPara="1" wrap="square" lIns="91425" tIns="91425" rIns="91425" bIns="91425" anchor="t" anchorCtr="0">
            <a:noAutofit/>
          </a:bodyPr>
          <a:lstStyle/>
          <a:p>
            <a:pPr marL="457200" lvl="0" indent="-298450" algn="l" rtl="0">
              <a:spcBef>
                <a:spcPts val="0"/>
              </a:spcBef>
              <a:spcAft>
                <a:spcPts val="0"/>
              </a:spcAft>
              <a:buClr>
                <a:schemeClr val="accent1"/>
              </a:buClr>
              <a:buSzPts val="1100"/>
              <a:buFont typeface="Lato"/>
              <a:buChar char="●"/>
            </a:pPr>
            <a:r>
              <a:rPr lang="en-GB" sz="1100" dirty="0">
                <a:solidFill>
                  <a:schemeClr val="accent1"/>
                </a:solidFill>
                <a:latin typeface="Lato"/>
                <a:ea typeface="Lato"/>
                <a:cs typeface="Lato"/>
                <a:sym typeface="Lato"/>
              </a:rPr>
              <a:t>The synthetic data closely mirrors the real data across age groups, geographic distribution, and content preferences. </a:t>
            </a:r>
            <a:endParaRPr sz="1100" dirty="0">
              <a:solidFill>
                <a:schemeClr val="accent1"/>
              </a:solidFill>
              <a:latin typeface="Lato"/>
              <a:ea typeface="Lato"/>
              <a:cs typeface="Lato"/>
              <a:sym typeface="Lato"/>
            </a:endParaRPr>
          </a:p>
          <a:p>
            <a:pPr marL="0" lvl="0" indent="0" algn="l" rtl="0">
              <a:spcBef>
                <a:spcPts val="0"/>
              </a:spcBef>
              <a:spcAft>
                <a:spcPts val="0"/>
              </a:spcAft>
              <a:buNone/>
            </a:pPr>
            <a:endParaRPr sz="1100" dirty="0">
              <a:solidFill>
                <a:schemeClr val="accent1"/>
              </a:solidFill>
              <a:latin typeface="Lato"/>
              <a:ea typeface="Lato"/>
              <a:cs typeface="Lato"/>
              <a:sym typeface="Lato"/>
            </a:endParaRPr>
          </a:p>
          <a:p>
            <a:pPr marL="457200" lvl="0" indent="-298450" algn="l" rtl="0">
              <a:spcBef>
                <a:spcPts val="0"/>
              </a:spcBef>
              <a:spcAft>
                <a:spcPts val="0"/>
              </a:spcAft>
              <a:buClr>
                <a:schemeClr val="accent1"/>
              </a:buClr>
              <a:buSzPts val="1100"/>
              <a:buFont typeface="Lato"/>
              <a:buChar char="●"/>
            </a:pPr>
            <a:r>
              <a:rPr lang="en-GB" sz="1100" b="1" dirty="0">
                <a:solidFill>
                  <a:schemeClr val="accent1"/>
                </a:solidFill>
                <a:latin typeface="Lato"/>
                <a:ea typeface="Lato"/>
                <a:cs typeface="Lato"/>
                <a:sym typeface="Lato"/>
              </a:rPr>
              <a:t>Age Groups: </a:t>
            </a:r>
            <a:r>
              <a:rPr lang="en-GB" sz="1100" dirty="0">
                <a:solidFill>
                  <a:schemeClr val="accent1"/>
                </a:solidFill>
                <a:latin typeface="Lato"/>
                <a:ea typeface="Lato"/>
                <a:cs typeface="Lato"/>
                <a:sym typeface="Lato"/>
              </a:rPr>
              <a:t>Synthetic data mean = 5.40, std dev = 1.93 vs. real data mean = 5.49, std dev = 2.19.</a:t>
            </a:r>
            <a:endParaRPr sz="1100" dirty="0">
              <a:solidFill>
                <a:schemeClr val="accent1"/>
              </a:solidFill>
              <a:latin typeface="Lato"/>
              <a:ea typeface="Lato"/>
              <a:cs typeface="Lato"/>
              <a:sym typeface="Lato"/>
            </a:endParaRPr>
          </a:p>
          <a:p>
            <a:pPr marL="457200" lvl="0" indent="-298450" algn="l" rtl="0">
              <a:spcBef>
                <a:spcPts val="0"/>
              </a:spcBef>
              <a:spcAft>
                <a:spcPts val="0"/>
              </a:spcAft>
              <a:buClr>
                <a:schemeClr val="accent1"/>
              </a:buClr>
              <a:buSzPts val="1100"/>
              <a:buFont typeface="Lato"/>
              <a:buChar char="●"/>
            </a:pPr>
            <a:r>
              <a:rPr lang="en-GB" sz="1100" b="1" dirty="0">
                <a:solidFill>
                  <a:schemeClr val="accent1"/>
                </a:solidFill>
                <a:latin typeface="Lato"/>
                <a:ea typeface="Lato"/>
                <a:cs typeface="Lato"/>
                <a:sym typeface="Lato"/>
              </a:rPr>
              <a:t>Geographic Distribution (Residence):</a:t>
            </a:r>
            <a:r>
              <a:rPr lang="en-GB" sz="1100" dirty="0">
                <a:solidFill>
                  <a:schemeClr val="accent1"/>
                </a:solidFill>
                <a:latin typeface="Lato"/>
                <a:ea typeface="Lato"/>
                <a:cs typeface="Lato"/>
                <a:sym typeface="Lato"/>
              </a:rPr>
              <a:t> Synthetic data mean = 26.31, std dev = 9.33 vs. real data mean = 26.62, std dev = 9.37.</a:t>
            </a:r>
            <a:endParaRPr sz="1100" dirty="0">
              <a:solidFill>
                <a:schemeClr val="accent1"/>
              </a:solidFill>
              <a:latin typeface="Lato"/>
              <a:ea typeface="Lato"/>
              <a:cs typeface="Lato"/>
              <a:sym typeface="Lato"/>
            </a:endParaRPr>
          </a:p>
          <a:p>
            <a:pPr marL="457200" lvl="0" indent="-298450" algn="l" rtl="0">
              <a:spcBef>
                <a:spcPts val="0"/>
              </a:spcBef>
              <a:spcAft>
                <a:spcPts val="0"/>
              </a:spcAft>
              <a:buClr>
                <a:schemeClr val="accent1"/>
              </a:buClr>
              <a:buSzPts val="1100"/>
              <a:buFont typeface="Lato"/>
              <a:buChar char="●"/>
            </a:pPr>
            <a:r>
              <a:rPr lang="en-GB" sz="1100" b="1" dirty="0">
                <a:solidFill>
                  <a:schemeClr val="accent1"/>
                </a:solidFill>
                <a:latin typeface="Lato"/>
                <a:ea typeface="Lato"/>
                <a:cs typeface="Lato"/>
                <a:sym typeface="Lato"/>
              </a:rPr>
              <a:t>Content Preferences (App Score): </a:t>
            </a:r>
            <a:r>
              <a:rPr lang="en-GB" sz="1100" dirty="0">
                <a:solidFill>
                  <a:schemeClr val="accent1"/>
                </a:solidFill>
                <a:latin typeface="Lato"/>
                <a:ea typeface="Lato"/>
                <a:cs typeface="Lato"/>
                <a:sym typeface="Lato"/>
              </a:rPr>
              <a:t>Synthetic data mean = 7.65, std dev = 1.85 vs. real data mean = 8.13, std dev = 3.90.</a:t>
            </a:r>
            <a:endParaRPr sz="1100" dirty="0">
              <a:solidFill>
                <a:schemeClr val="accent1"/>
              </a:solidFill>
              <a:latin typeface="Lato"/>
              <a:ea typeface="Lato"/>
              <a:cs typeface="Lato"/>
              <a:sym typeface="Lato"/>
            </a:endParaRPr>
          </a:p>
          <a:p>
            <a:pPr marL="0" lvl="0" indent="0" algn="l" rtl="0">
              <a:spcBef>
                <a:spcPts val="0"/>
              </a:spcBef>
              <a:spcAft>
                <a:spcPts val="0"/>
              </a:spcAft>
              <a:buNone/>
            </a:pPr>
            <a:endParaRPr sz="1100" dirty="0">
              <a:solidFill>
                <a:schemeClr val="accent1"/>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39"/>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dirty="0">
                <a:solidFill>
                  <a:srgbClr val="000000"/>
                </a:solidFill>
              </a:rPr>
              <a:t>Thank you.</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0"/>
          <p:cNvSpPr txBox="1">
            <a:spLocks noGrp="1"/>
          </p:cNvSpPr>
          <p:nvPr>
            <p:ph type="title"/>
          </p:nvPr>
        </p:nvSpPr>
        <p:spPr>
          <a:xfrm>
            <a:off x="729450" y="2056375"/>
            <a:ext cx="52032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Part 1:</a:t>
            </a:r>
            <a:br>
              <a:rPr lang="en-GB"/>
            </a:br>
            <a:r>
              <a:rPr lang="en-GB"/>
              <a:t>Data Security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1"/>
          <p:cNvSpPr txBox="1">
            <a:spLocks noGrp="1"/>
          </p:cNvSpPr>
          <p:nvPr>
            <p:ph type="title"/>
          </p:nvPr>
        </p:nvSpPr>
        <p:spPr>
          <a:xfrm>
            <a:off x="110025" y="591975"/>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Protecting Data in Use</a:t>
            </a:r>
            <a:endParaRPr dirty="0"/>
          </a:p>
        </p:txBody>
      </p:sp>
      <p:sp>
        <p:nvSpPr>
          <p:cNvPr id="194" name="Google Shape;194;p21"/>
          <p:cNvSpPr txBox="1">
            <a:spLocks noGrp="1"/>
          </p:cNvSpPr>
          <p:nvPr>
            <p:ph type="body" idx="1"/>
          </p:nvPr>
        </p:nvSpPr>
        <p:spPr>
          <a:xfrm>
            <a:off x="110025" y="1317282"/>
            <a:ext cx="4730666" cy="3608888"/>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GB" sz="1100" b="1" dirty="0"/>
              <a:t>Confidential Computing - </a:t>
            </a:r>
            <a:r>
              <a:rPr lang="en-GB" sz="1100" dirty="0"/>
              <a:t>Currently, there is a vast array of methods to protect data in storage or at rest, but there remains a gap when it comes to protect data in use. Our goal is to navigate an application of confidential computing in a multi-party data sharing scenario.          </a:t>
            </a:r>
            <a:endParaRPr sz="1100" dirty="0"/>
          </a:p>
          <a:p>
            <a:pPr marL="0" lvl="0" indent="0" algn="l" rtl="0">
              <a:spcBef>
                <a:spcPts val="1600"/>
              </a:spcBef>
              <a:spcAft>
                <a:spcPts val="0"/>
              </a:spcAft>
              <a:buNone/>
            </a:pPr>
            <a:r>
              <a:rPr lang="en-GB" sz="1100" b="1" dirty="0"/>
              <a:t>Goals - </a:t>
            </a:r>
            <a:r>
              <a:rPr lang="en-GB" sz="1100" dirty="0"/>
              <a:t>Protect data in use by ensuring the confidentiality and integrity of the code and the environment</a:t>
            </a:r>
            <a:endParaRPr sz="1100" dirty="0"/>
          </a:p>
          <a:p>
            <a:pPr marL="0" lvl="0" indent="0" algn="l" rtl="0">
              <a:spcBef>
                <a:spcPts val="1600"/>
              </a:spcBef>
              <a:spcAft>
                <a:spcPts val="0"/>
              </a:spcAft>
              <a:buNone/>
            </a:pPr>
            <a:r>
              <a:rPr lang="en-GB" sz="1100" b="1" dirty="0"/>
              <a:t>Purpose - </a:t>
            </a:r>
            <a:r>
              <a:rPr lang="en-GB" sz="1100" dirty="0"/>
              <a:t>To provide a secure and confidential data sharing platform. In this case, the platform will allow for publishers and advertisers to confidentially combine their data together to extract machine learning insights without having their customer data leaked to the other party or accessed by malicious actors </a:t>
            </a:r>
            <a:endParaRPr sz="1100" dirty="0"/>
          </a:p>
          <a:p>
            <a:pPr marL="0" lvl="0" indent="0" algn="l" rtl="0">
              <a:spcBef>
                <a:spcPts val="1600"/>
              </a:spcBef>
              <a:spcAft>
                <a:spcPts val="1600"/>
              </a:spcAft>
              <a:buNone/>
            </a:pPr>
            <a:endParaRPr sz="1100" dirty="0"/>
          </a:p>
        </p:txBody>
      </p:sp>
      <p:pic>
        <p:nvPicPr>
          <p:cNvPr id="195" name="Google Shape;195;p21"/>
          <p:cNvPicPr preferRelativeResize="0"/>
          <p:nvPr/>
        </p:nvPicPr>
        <p:blipFill>
          <a:blip r:embed="rId3">
            <a:alphaModFix/>
          </a:blip>
          <a:stretch>
            <a:fillRect/>
          </a:stretch>
        </p:blipFill>
        <p:spPr>
          <a:xfrm>
            <a:off x="4840691" y="995287"/>
            <a:ext cx="4073575" cy="1709825"/>
          </a:xfrm>
          <a:prstGeom prst="rect">
            <a:avLst/>
          </a:prstGeom>
          <a:noFill/>
          <a:ln>
            <a:noFill/>
          </a:ln>
        </p:spPr>
      </p:pic>
      <p:pic>
        <p:nvPicPr>
          <p:cNvPr id="196" name="Google Shape;196;p21"/>
          <p:cNvPicPr preferRelativeResize="0"/>
          <p:nvPr/>
        </p:nvPicPr>
        <p:blipFill rotWithShape="1">
          <a:blip r:embed="rId4">
            <a:alphaModFix/>
          </a:blip>
          <a:srcRect l="10980" r="5740"/>
          <a:stretch/>
        </p:blipFill>
        <p:spPr>
          <a:xfrm>
            <a:off x="5161369" y="2705112"/>
            <a:ext cx="3432220" cy="222105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2"/>
          <p:cNvSpPr txBox="1">
            <a:spLocks noGrp="1"/>
          </p:cNvSpPr>
          <p:nvPr>
            <p:ph type="body" idx="1"/>
          </p:nvPr>
        </p:nvSpPr>
        <p:spPr>
          <a:xfrm>
            <a:off x="110025" y="1242334"/>
            <a:ext cx="5752548" cy="390116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100" b="1" dirty="0"/>
              <a:t>Resources/Technologies</a:t>
            </a:r>
            <a:endParaRPr sz="1100" b="1" dirty="0"/>
          </a:p>
          <a:p>
            <a:pPr marL="457200" lvl="0" indent="-298450" algn="l" rtl="0">
              <a:spcBef>
                <a:spcPts val="1600"/>
              </a:spcBef>
              <a:spcAft>
                <a:spcPts val="0"/>
              </a:spcAft>
              <a:buSzPts val="1100"/>
              <a:buChar char="●"/>
            </a:pPr>
            <a:r>
              <a:rPr lang="en-GB" sz="1100" b="1" dirty="0"/>
              <a:t>Azure Confidential VM - </a:t>
            </a:r>
            <a:r>
              <a:rPr lang="en-GB" sz="1100" dirty="0"/>
              <a:t>Provides a secure Ubuntu environment to run operations. Azure Confidential VMs provide numerous security benefits such as Intel TDX and TPM capabilities, isolation and data confidentiality. Also Azure products allow for immense scalability.</a:t>
            </a:r>
            <a:endParaRPr sz="1100" dirty="0"/>
          </a:p>
          <a:p>
            <a:pPr marL="457200" lvl="0" indent="-298450" algn="l" rtl="0">
              <a:spcBef>
                <a:spcPts val="0"/>
              </a:spcBef>
              <a:spcAft>
                <a:spcPts val="0"/>
              </a:spcAft>
              <a:buSzPts val="1100"/>
              <a:buChar char="●"/>
            </a:pPr>
            <a:r>
              <a:rPr lang="en-GB" sz="1100" b="1" dirty="0"/>
              <a:t>tpm2-tools library - </a:t>
            </a:r>
            <a:r>
              <a:rPr lang="en-GB" sz="1100" dirty="0"/>
              <a:t>Allows for attestation utilizing the TPM. Can create endorsement keys to attest for the TPM itself and an attestation key to attest for the evidence. Also provides tools aiding with the modification and evaluation of PCR values and quote creation and verification</a:t>
            </a:r>
            <a:endParaRPr sz="1100" dirty="0"/>
          </a:p>
          <a:p>
            <a:pPr marL="457200" lvl="0" indent="-298450" algn="l" rtl="0">
              <a:spcBef>
                <a:spcPts val="0"/>
              </a:spcBef>
              <a:spcAft>
                <a:spcPts val="0"/>
              </a:spcAft>
              <a:buSzPts val="1100"/>
              <a:buChar char="●"/>
            </a:pPr>
            <a:r>
              <a:rPr lang="en-GB" sz="1100" b="1" dirty="0"/>
              <a:t>Azure Key Vault - </a:t>
            </a:r>
            <a:r>
              <a:rPr lang="en-GB" sz="1100" dirty="0"/>
              <a:t>Provides a safe remote server to store keys. Can securely transport these keys through the Amazon CLI as they utilize TLS.</a:t>
            </a:r>
            <a:endParaRPr sz="1100" dirty="0"/>
          </a:p>
          <a:p>
            <a:pPr marL="457200" lvl="0" indent="-298450" algn="l" rtl="0">
              <a:spcBef>
                <a:spcPts val="0"/>
              </a:spcBef>
              <a:spcAft>
                <a:spcPts val="0"/>
              </a:spcAft>
              <a:buSzPts val="1100"/>
              <a:buChar char="●"/>
            </a:pPr>
            <a:r>
              <a:rPr lang="en-GB" sz="1100" b="1" dirty="0"/>
              <a:t>Azure Storage Containers - </a:t>
            </a:r>
            <a:r>
              <a:rPr lang="en-GB" sz="1100" dirty="0"/>
              <a:t>Allows easy and secure  transfer of files between confidential VMs. Easily scalable storage</a:t>
            </a:r>
            <a:endParaRPr sz="1100" dirty="0"/>
          </a:p>
          <a:p>
            <a:pPr marL="0" lvl="0" indent="0" algn="l" rtl="0">
              <a:spcBef>
                <a:spcPts val="1600"/>
              </a:spcBef>
              <a:spcAft>
                <a:spcPts val="0"/>
              </a:spcAft>
              <a:buNone/>
            </a:pPr>
            <a:r>
              <a:rPr lang="en-GB" sz="1100" b="1" dirty="0"/>
              <a:t>Implementation - </a:t>
            </a:r>
            <a:r>
              <a:rPr lang="en-GB" sz="1100" dirty="0"/>
              <a:t>Please see the markup file in this GitHub Repository for an in depth explanation of the implementation described above </a:t>
            </a:r>
            <a:r>
              <a:rPr lang="en-GB" sz="1100" u="sng" dirty="0">
                <a:solidFill>
                  <a:schemeClr val="hlink"/>
                </a:solidFill>
                <a:hlinkClick r:id="rId3"/>
              </a:rPr>
              <a:t>https://github.com/ChloeHouvardas/CC-TPM-Attestation/blob/main/instructionsRoundTwo.md</a:t>
            </a:r>
            <a:endParaRPr sz="1100" dirty="0"/>
          </a:p>
          <a:p>
            <a:pPr marL="0" lvl="0" indent="0" algn="l" rtl="0">
              <a:spcBef>
                <a:spcPts val="1600"/>
              </a:spcBef>
              <a:spcAft>
                <a:spcPts val="0"/>
              </a:spcAft>
              <a:buNone/>
            </a:pPr>
            <a:endParaRPr sz="1100" dirty="0"/>
          </a:p>
          <a:p>
            <a:pPr marL="0" lvl="0" indent="0" algn="l" rtl="0">
              <a:spcBef>
                <a:spcPts val="1600"/>
              </a:spcBef>
              <a:spcAft>
                <a:spcPts val="1600"/>
              </a:spcAft>
              <a:buNone/>
            </a:pPr>
            <a:endParaRPr sz="1100" dirty="0"/>
          </a:p>
        </p:txBody>
      </p:sp>
      <p:sp>
        <p:nvSpPr>
          <p:cNvPr id="202" name="Google Shape;202;p22"/>
          <p:cNvSpPr txBox="1">
            <a:spLocks noGrp="1"/>
          </p:cNvSpPr>
          <p:nvPr>
            <p:ph type="title"/>
          </p:nvPr>
        </p:nvSpPr>
        <p:spPr>
          <a:xfrm>
            <a:off x="110025" y="591975"/>
            <a:ext cx="3893400" cy="52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Technical Analysis </a:t>
            </a:r>
            <a:endParaRPr/>
          </a:p>
        </p:txBody>
      </p:sp>
      <p:pic>
        <p:nvPicPr>
          <p:cNvPr id="203" name="Google Shape;203;p22"/>
          <p:cNvPicPr preferRelativeResize="0"/>
          <p:nvPr/>
        </p:nvPicPr>
        <p:blipFill>
          <a:blip r:embed="rId4">
            <a:alphaModFix/>
          </a:blip>
          <a:stretch>
            <a:fillRect/>
          </a:stretch>
        </p:blipFill>
        <p:spPr>
          <a:xfrm>
            <a:off x="5862573" y="1414571"/>
            <a:ext cx="2869010" cy="1693675"/>
          </a:xfrm>
          <a:prstGeom prst="rect">
            <a:avLst/>
          </a:prstGeom>
          <a:noFill/>
          <a:ln>
            <a:noFill/>
          </a:ln>
        </p:spPr>
      </p:pic>
      <p:sp>
        <p:nvSpPr>
          <p:cNvPr id="204" name="Google Shape;204;p22"/>
          <p:cNvSpPr txBox="1"/>
          <p:nvPr/>
        </p:nvSpPr>
        <p:spPr>
          <a:xfrm>
            <a:off x="5658506" y="3051917"/>
            <a:ext cx="3277144" cy="318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00" dirty="0">
                <a:solidFill>
                  <a:schemeClr val="accent1"/>
                </a:solidFill>
                <a:latin typeface="Lato"/>
                <a:ea typeface="Lato"/>
                <a:cs typeface="Lato"/>
                <a:sym typeface="Lato"/>
              </a:rPr>
              <a:t>Intel TDX Utilized by Azure’s Confidential VMs</a:t>
            </a:r>
            <a:endParaRPr sz="1000" dirty="0">
              <a:solidFill>
                <a:schemeClr val="accent1"/>
              </a:solidFill>
              <a:latin typeface="Lato"/>
              <a:ea typeface="Lato"/>
              <a:cs typeface="Lato"/>
              <a:sym typeface="Lato"/>
            </a:endParaRPr>
          </a:p>
        </p:txBody>
      </p:sp>
      <p:pic>
        <p:nvPicPr>
          <p:cNvPr id="205" name="Google Shape;205;p22"/>
          <p:cNvPicPr preferRelativeResize="0"/>
          <p:nvPr/>
        </p:nvPicPr>
        <p:blipFill>
          <a:blip r:embed="rId5">
            <a:alphaModFix/>
          </a:blip>
          <a:stretch>
            <a:fillRect/>
          </a:stretch>
        </p:blipFill>
        <p:spPr>
          <a:xfrm>
            <a:off x="5658506" y="3370817"/>
            <a:ext cx="3277144" cy="13133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3"/>
          <p:cNvSpPr txBox="1">
            <a:spLocks noGrp="1"/>
          </p:cNvSpPr>
          <p:nvPr>
            <p:ph type="title"/>
          </p:nvPr>
        </p:nvSpPr>
        <p:spPr>
          <a:xfrm>
            <a:off x="0" y="492150"/>
            <a:ext cx="6024300" cy="1381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a:t>Technical Implementation Steps</a:t>
            </a:r>
            <a:endParaRPr/>
          </a:p>
        </p:txBody>
      </p:sp>
      <p:sp>
        <p:nvSpPr>
          <p:cNvPr id="211" name="Google Shape;211;p23"/>
          <p:cNvSpPr txBox="1">
            <a:spLocks noGrp="1"/>
          </p:cNvSpPr>
          <p:nvPr>
            <p:ph type="body" idx="1"/>
          </p:nvPr>
        </p:nvSpPr>
        <p:spPr>
          <a:xfrm>
            <a:off x="0" y="1245700"/>
            <a:ext cx="6320998" cy="38978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AutoNum type="arabicParenR"/>
            </a:pPr>
            <a:r>
              <a:rPr lang="en-GB" sz="1200" dirty="0"/>
              <a:t>Setup Azure Confidential VMs (one for TEE one for remote attestation server</a:t>
            </a:r>
            <a:endParaRPr sz="1200" dirty="0"/>
          </a:p>
          <a:p>
            <a:pPr marL="457200" lvl="0" indent="-304800" algn="l" rtl="0">
              <a:spcBef>
                <a:spcPts val="0"/>
              </a:spcBef>
              <a:spcAft>
                <a:spcPts val="0"/>
              </a:spcAft>
              <a:buSzPts val="1200"/>
              <a:buAutoNum type="arabicParenR"/>
            </a:pPr>
            <a:r>
              <a:rPr lang="en-GB" sz="1200" dirty="0"/>
              <a:t>Download tpm2-tools on both VM</a:t>
            </a:r>
            <a:endParaRPr sz="1200" dirty="0"/>
          </a:p>
          <a:p>
            <a:pPr marL="457200" lvl="0" indent="-304800" algn="l" rtl="0">
              <a:spcBef>
                <a:spcPts val="0"/>
              </a:spcBef>
              <a:spcAft>
                <a:spcPts val="0"/>
              </a:spcAft>
              <a:buSzPts val="1200"/>
              <a:buAutoNum type="arabicParenR"/>
            </a:pPr>
            <a:r>
              <a:rPr lang="en-GB" sz="1200" dirty="0"/>
              <a:t>Send Encrypted Resources to TEE (via </a:t>
            </a:r>
            <a:r>
              <a:rPr lang="en-GB" sz="1200" dirty="0" err="1"/>
              <a:t>scp</a:t>
            </a:r>
            <a:r>
              <a:rPr lang="en-GB" sz="1200" dirty="0"/>
              <a:t>)</a:t>
            </a:r>
            <a:endParaRPr sz="1200" dirty="0"/>
          </a:p>
          <a:p>
            <a:pPr marL="457200" lvl="0" indent="-304800" algn="l" rtl="0">
              <a:spcBef>
                <a:spcPts val="0"/>
              </a:spcBef>
              <a:spcAft>
                <a:spcPts val="0"/>
              </a:spcAft>
              <a:buSzPts val="1200"/>
              <a:buAutoNum type="arabicParenR"/>
            </a:pPr>
            <a:r>
              <a:rPr lang="en-GB" sz="1200" dirty="0"/>
              <a:t>Create endorsement key (verifies root of trust) and use it to make attestation key</a:t>
            </a:r>
            <a:endParaRPr sz="1200" dirty="0"/>
          </a:p>
          <a:p>
            <a:pPr marL="457200" lvl="0" indent="-304800" algn="l" rtl="0">
              <a:spcBef>
                <a:spcPts val="0"/>
              </a:spcBef>
              <a:spcAft>
                <a:spcPts val="0"/>
              </a:spcAft>
              <a:buSzPts val="1200"/>
              <a:buAutoNum type="arabicParenR"/>
            </a:pPr>
            <a:r>
              <a:rPr lang="en-GB" sz="1200" dirty="0"/>
              <a:t>Collect evidence</a:t>
            </a:r>
            <a:endParaRPr sz="1200" dirty="0"/>
          </a:p>
          <a:p>
            <a:pPr marL="914400" lvl="1" indent="-292100" algn="l" rtl="0">
              <a:spcBef>
                <a:spcPts val="0"/>
              </a:spcBef>
              <a:spcAft>
                <a:spcPts val="0"/>
              </a:spcAft>
              <a:buSzPts val="1000"/>
              <a:buAutoNum type="alphaLcParenR"/>
            </a:pPr>
            <a:r>
              <a:rPr lang="en-GB" sz="1000" dirty="0"/>
              <a:t>Calculate hash for code and data</a:t>
            </a:r>
            <a:endParaRPr sz="1000" dirty="0"/>
          </a:p>
          <a:p>
            <a:pPr marL="914400" lvl="1" indent="-292100" algn="l" rtl="0">
              <a:spcBef>
                <a:spcPts val="0"/>
              </a:spcBef>
              <a:spcAft>
                <a:spcPts val="0"/>
              </a:spcAft>
              <a:buSzPts val="1000"/>
              <a:buAutoNum type="alphaLcParenR"/>
            </a:pPr>
            <a:r>
              <a:rPr lang="en-GB" sz="1000" dirty="0"/>
              <a:t>Extend to PCR</a:t>
            </a:r>
            <a:endParaRPr sz="1000" dirty="0"/>
          </a:p>
          <a:p>
            <a:pPr marL="914400" lvl="1" indent="-292100" algn="l" rtl="0">
              <a:spcBef>
                <a:spcPts val="0"/>
              </a:spcBef>
              <a:spcAft>
                <a:spcPts val="0"/>
              </a:spcAft>
              <a:buSzPts val="1000"/>
              <a:buAutoNum type="alphaLcParenR"/>
            </a:pPr>
            <a:r>
              <a:rPr lang="en-GB" sz="1000" dirty="0"/>
              <a:t>Create quote</a:t>
            </a:r>
            <a:endParaRPr sz="1000" dirty="0"/>
          </a:p>
          <a:p>
            <a:pPr marL="914400" lvl="1" indent="-292100" algn="l" rtl="0">
              <a:spcBef>
                <a:spcPts val="0"/>
              </a:spcBef>
              <a:spcAft>
                <a:spcPts val="0"/>
              </a:spcAft>
              <a:buSzPts val="1000"/>
              <a:buAutoNum type="alphaLcParenR"/>
            </a:pPr>
            <a:r>
              <a:rPr lang="en-GB" sz="1000" dirty="0"/>
              <a:t>Send quote to remote attestation server VM  using azure storage</a:t>
            </a:r>
            <a:endParaRPr sz="1000" dirty="0"/>
          </a:p>
          <a:p>
            <a:pPr marL="457200" lvl="0" indent="-304800" algn="l" rtl="0">
              <a:spcBef>
                <a:spcPts val="0"/>
              </a:spcBef>
              <a:spcAft>
                <a:spcPts val="0"/>
              </a:spcAft>
              <a:buSzPts val="1200"/>
              <a:buAutoNum type="arabicParenR"/>
            </a:pPr>
            <a:r>
              <a:rPr lang="en-GB" sz="1200" dirty="0"/>
              <a:t>Verify quote</a:t>
            </a:r>
            <a:endParaRPr sz="1200" dirty="0"/>
          </a:p>
          <a:p>
            <a:pPr marL="914400" lvl="1" indent="-292100" algn="l" rtl="0">
              <a:spcBef>
                <a:spcPts val="0"/>
              </a:spcBef>
              <a:spcAft>
                <a:spcPts val="0"/>
              </a:spcAft>
              <a:buSzPts val="1000"/>
              <a:buAutoNum type="alphaLcParenR"/>
            </a:pPr>
            <a:r>
              <a:rPr lang="en-GB" sz="1000" dirty="0"/>
              <a:t>Switch to attestation server VM</a:t>
            </a:r>
            <a:endParaRPr sz="1000" dirty="0"/>
          </a:p>
          <a:p>
            <a:pPr marL="914400" lvl="1" indent="-292100" algn="l" rtl="0">
              <a:spcBef>
                <a:spcPts val="0"/>
              </a:spcBef>
              <a:spcAft>
                <a:spcPts val="0"/>
              </a:spcAft>
              <a:buSzPts val="1000"/>
              <a:buAutoNum type="alphaLcParenR"/>
            </a:pPr>
            <a:r>
              <a:rPr lang="en-GB" sz="1000" dirty="0"/>
              <a:t>Download quote from azure storage</a:t>
            </a:r>
            <a:endParaRPr sz="1000" dirty="0"/>
          </a:p>
          <a:p>
            <a:pPr marL="914400" lvl="1" indent="-292100" algn="l" rtl="0">
              <a:spcBef>
                <a:spcPts val="0"/>
              </a:spcBef>
              <a:spcAft>
                <a:spcPts val="0"/>
              </a:spcAft>
              <a:buSzPts val="1000"/>
              <a:buAutoNum type="alphaLcParenR"/>
            </a:pPr>
            <a:r>
              <a:rPr lang="en-GB" sz="1000" dirty="0"/>
              <a:t>Check Quote</a:t>
            </a:r>
            <a:endParaRPr sz="1000" dirty="0"/>
          </a:p>
          <a:p>
            <a:pPr marL="914400" lvl="1" indent="-292100" algn="l" rtl="0">
              <a:spcBef>
                <a:spcPts val="0"/>
              </a:spcBef>
              <a:spcAft>
                <a:spcPts val="0"/>
              </a:spcAft>
              <a:buSzPts val="1000"/>
              <a:buAutoNum type="alphaLcParenR"/>
            </a:pPr>
            <a:r>
              <a:rPr lang="en-GB" sz="1000" dirty="0"/>
              <a:t>If valid, send decryption key to TEE</a:t>
            </a:r>
            <a:endParaRPr sz="1000" dirty="0"/>
          </a:p>
          <a:p>
            <a:pPr marL="457200" lvl="0" indent="-304800" algn="l" rtl="0">
              <a:spcBef>
                <a:spcPts val="0"/>
              </a:spcBef>
              <a:spcAft>
                <a:spcPts val="0"/>
              </a:spcAft>
              <a:buSzPts val="1200"/>
              <a:buAutoNum type="arabicParenR"/>
            </a:pPr>
            <a:r>
              <a:rPr lang="en-GB" sz="1200" dirty="0"/>
              <a:t>Decrypt data, run models</a:t>
            </a:r>
            <a:endParaRPr sz="1200" dirty="0"/>
          </a:p>
          <a:p>
            <a:pPr marL="914400" lvl="1" indent="-292100" algn="l" rtl="0">
              <a:spcBef>
                <a:spcPts val="0"/>
              </a:spcBef>
              <a:spcAft>
                <a:spcPts val="0"/>
              </a:spcAft>
              <a:buSzPts val="1000"/>
              <a:buAutoNum type="alphaLcParenR"/>
            </a:pPr>
            <a:r>
              <a:rPr lang="en-GB" sz="1000" dirty="0"/>
              <a:t>Use the decryption key and the decrypt.py script to decrypt data</a:t>
            </a:r>
            <a:endParaRPr sz="1000" dirty="0"/>
          </a:p>
          <a:p>
            <a:pPr marL="914400" lvl="1" indent="-292100" algn="l" rtl="0">
              <a:spcBef>
                <a:spcPts val="0"/>
              </a:spcBef>
              <a:spcAft>
                <a:spcPts val="0"/>
              </a:spcAft>
              <a:buSzPts val="1000"/>
              <a:buAutoNum type="alphaLcParenR"/>
            </a:pPr>
            <a:r>
              <a:rPr lang="en-GB" sz="1000" dirty="0"/>
              <a:t>Run models on data</a:t>
            </a:r>
            <a:endParaRPr sz="1000" dirty="0"/>
          </a:p>
          <a:p>
            <a:pPr marL="914400" lvl="1" indent="-292100" algn="l" rtl="0">
              <a:spcBef>
                <a:spcPts val="0"/>
              </a:spcBef>
              <a:spcAft>
                <a:spcPts val="0"/>
              </a:spcAft>
              <a:buSzPts val="1000"/>
              <a:buAutoNum type="alphaLcParenR"/>
            </a:pPr>
            <a:r>
              <a:rPr lang="en-GB" sz="1000" dirty="0"/>
              <a:t>Output insights and synthetic data</a:t>
            </a:r>
            <a:endParaRPr sz="1000" dirty="0"/>
          </a:p>
          <a:p>
            <a:pPr marL="914400" lvl="1" indent="-292100" algn="l" rtl="0">
              <a:spcBef>
                <a:spcPts val="0"/>
              </a:spcBef>
              <a:spcAft>
                <a:spcPts val="0"/>
              </a:spcAft>
              <a:buSzPts val="1000"/>
              <a:buAutoNum type="alphaLcParenR"/>
            </a:pPr>
            <a:r>
              <a:rPr lang="en-GB" sz="1000" dirty="0"/>
              <a:t>Encrypt data</a:t>
            </a:r>
            <a:endParaRPr sz="1000" dirty="0"/>
          </a:p>
        </p:txBody>
      </p:sp>
      <p:pic>
        <p:nvPicPr>
          <p:cNvPr id="212" name="Google Shape;212;p23"/>
          <p:cNvPicPr preferRelativeResize="0"/>
          <p:nvPr/>
        </p:nvPicPr>
        <p:blipFill>
          <a:blip r:embed="rId3">
            <a:alphaModFix/>
          </a:blip>
          <a:stretch>
            <a:fillRect/>
          </a:stretch>
        </p:blipFill>
        <p:spPr>
          <a:xfrm>
            <a:off x="6320999" y="683192"/>
            <a:ext cx="2410875" cy="2146883"/>
          </a:xfrm>
          <a:prstGeom prst="rect">
            <a:avLst/>
          </a:prstGeom>
          <a:noFill/>
          <a:ln>
            <a:noFill/>
          </a:ln>
        </p:spPr>
      </p:pic>
      <p:pic>
        <p:nvPicPr>
          <p:cNvPr id="213" name="Google Shape;213;p23"/>
          <p:cNvPicPr preferRelativeResize="0"/>
          <p:nvPr/>
        </p:nvPicPr>
        <p:blipFill>
          <a:blip r:embed="rId4">
            <a:alphaModFix/>
          </a:blip>
          <a:stretch>
            <a:fillRect/>
          </a:stretch>
        </p:blipFill>
        <p:spPr>
          <a:xfrm>
            <a:off x="6321000" y="2830075"/>
            <a:ext cx="2410875" cy="1706575"/>
          </a:xfrm>
          <a:prstGeom prst="rect">
            <a:avLst/>
          </a:prstGeom>
          <a:noFill/>
          <a:ln>
            <a:noFill/>
          </a:ln>
        </p:spPr>
      </p:pic>
      <p:pic>
        <p:nvPicPr>
          <p:cNvPr id="214" name="Google Shape;214;p23"/>
          <p:cNvPicPr preferRelativeResize="0"/>
          <p:nvPr/>
        </p:nvPicPr>
        <p:blipFill>
          <a:blip r:embed="rId5">
            <a:alphaModFix/>
          </a:blip>
          <a:stretch>
            <a:fillRect/>
          </a:stretch>
        </p:blipFill>
        <p:spPr>
          <a:xfrm>
            <a:off x="2146600" y="4863250"/>
            <a:ext cx="6585274" cy="18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4"/>
          <p:cNvSpPr txBox="1">
            <a:spLocks noGrp="1"/>
          </p:cNvSpPr>
          <p:nvPr>
            <p:ph type="title"/>
          </p:nvPr>
        </p:nvSpPr>
        <p:spPr>
          <a:xfrm>
            <a:off x="729450" y="2056375"/>
            <a:ext cx="57183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Part 2 Task 1:</a:t>
            </a:r>
            <a:br>
              <a:rPr lang="en-GB"/>
            </a:br>
            <a:r>
              <a:rPr lang="en-GB"/>
              <a:t>Data visualization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5"/>
          <p:cNvSpPr txBox="1">
            <a:spLocks noGrp="1"/>
          </p:cNvSpPr>
          <p:nvPr>
            <p:ph type="title"/>
          </p:nvPr>
        </p:nvSpPr>
        <p:spPr>
          <a:xfrm>
            <a:off x="727650" y="5599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Data Visualisations </a:t>
            </a:r>
            <a:endParaRPr/>
          </a:p>
          <a:p>
            <a:pPr marL="0" lvl="0" indent="0" algn="l" rtl="0">
              <a:spcBef>
                <a:spcPts val="0"/>
              </a:spcBef>
              <a:spcAft>
                <a:spcPts val="0"/>
              </a:spcAft>
              <a:buNone/>
            </a:pPr>
            <a:endParaRPr/>
          </a:p>
        </p:txBody>
      </p:sp>
      <p:sp>
        <p:nvSpPr>
          <p:cNvPr id="225" name="Google Shape;225;p25"/>
          <p:cNvSpPr txBox="1"/>
          <p:nvPr/>
        </p:nvSpPr>
        <p:spPr>
          <a:xfrm>
            <a:off x="840100" y="3842274"/>
            <a:ext cx="7638000" cy="1301225"/>
          </a:xfrm>
          <a:prstGeom prst="rect">
            <a:avLst/>
          </a:prstGeom>
          <a:noFill/>
          <a:ln>
            <a:noFill/>
          </a:ln>
        </p:spPr>
        <p:txBody>
          <a:bodyPr spcFirstLastPara="1" wrap="square" lIns="91425" tIns="91425" rIns="91425" bIns="91425" anchor="t" anchorCtr="0">
            <a:noAutofit/>
          </a:bodyPr>
          <a:lstStyle/>
          <a:p>
            <a:pPr marL="457200" lvl="0" indent="-298450" algn="l" rtl="0">
              <a:spcBef>
                <a:spcPts val="0"/>
              </a:spcBef>
              <a:spcAft>
                <a:spcPts val="0"/>
              </a:spcAft>
              <a:buClr>
                <a:schemeClr val="accent1"/>
              </a:buClr>
              <a:buSzPts val="1100"/>
              <a:buFont typeface="Lato"/>
              <a:buChar char="●"/>
            </a:pPr>
            <a:r>
              <a:rPr lang="en-GB" sz="1100" dirty="0">
                <a:solidFill>
                  <a:schemeClr val="accent1"/>
                </a:solidFill>
                <a:latin typeface="Lato"/>
                <a:ea typeface="Lato"/>
                <a:cs typeface="Lato"/>
                <a:sym typeface="Lato"/>
              </a:rPr>
              <a:t>The age group distribution for users who clicked on ads shows that the most responsive groups are Age Group 3 (21.4%), Age Group 5 (19.4%), Age Group 7 (17.7%), and Age Group 8 (16.3%). </a:t>
            </a:r>
            <a:endParaRPr sz="1100" dirty="0">
              <a:solidFill>
                <a:schemeClr val="accent1"/>
              </a:solidFill>
              <a:latin typeface="Lato"/>
              <a:ea typeface="Lato"/>
              <a:cs typeface="Lato"/>
              <a:sym typeface="Lato"/>
            </a:endParaRPr>
          </a:p>
          <a:p>
            <a:pPr marL="0" lvl="0" indent="0" algn="l" rtl="0">
              <a:spcBef>
                <a:spcPts val="0"/>
              </a:spcBef>
              <a:spcAft>
                <a:spcPts val="0"/>
              </a:spcAft>
              <a:buNone/>
            </a:pPr>
            <a:endParaRPr sz="1100" dirty="0">
              <a:solidFill>
                <a:schemeClr val="accent1"/>
              </a:solidFill>
              <a:latin typeface="Lato"/>
              <a:ea typeface="Lato"/>
              <a:cs typeface="Lato"/>
              <a:sym typeface="Lato"/>
            </a:endParaRPr>
          </a:p>
          <a:p>
            <a:pPr marL="457200" lvl="0" indent="-298450" algn="l" rtl="0">
              <a:spcBef>
                <a:spcPts val="0"/>
              </a:spcBef>
              <a:spcAft>
                <a:spcPts val="0"/>
              </a:spcAft>
              <a:buClr>
                <a:schemeClr val="accent1"/>
              </a:buClr>
              <a:buSzPts val="1100"/>
              <a:buFont typeface="Lato"/>
              <a:buChar char="●"/>
            </a:pPr>
            <a:r>
              <a:rPr lang="en-GB" sz="1100" dirty="0">
                <a:solidFill>
                  <a:schemeClr val="accent1"/>
                </a:solidFill>
                <a:latin typeface="Lato"/>
                <a:ea typeface="Lato"/>
                <a:cs typeface="Lato"/>
                <a:sym typeface="Lato"/>
              </a:rPr>
              <a:t>This suggests that advertisements should be primarily targeted towards these age groups to maximize engagement. By focusing on the most responsive age groups, ad agencies can enhance the effectiveness of their campaigns and achieve better conversion rates.</a:t>
            </a:r>
            <a:endParaRPr sz="1100" dirty="0">
              <a:solidFill>
                <a:schemeClr val="accent1"/>
              </a:solidFill>
              <a:latin typeface="Lato"/>
              <a:ea typeface="Lato"/>
              <a:cs typeface="Lato"/>
              <a:sym typeface="Lato"/>
            </a:endParaRPr>
          </a:p>
          <a:p>
            <a:pPr marL="0" lvl="0" indent="0" algn="l" rtl="0">
              <a:spcBef>
                <a:spcPts val="0"/>
              </a:spcBef>
              <a:spcAft>
                <a:spcPts val="0"/>
              </a:spcAft>
              <a:buNone/>
            </a:pPr>
            <a:endParaRPr sz="1100" dirty="0">
              <a:solidFill>
                <a:schemeClr val="accent1"/>
              </a:solidFill>
              <a:latin typeface="Lato"/>
              <a:ea typeface="Lato"/>
              <a:cs typeface="Lato"/>
              <a:sym typeface="Lato"/>
            </a:endParaRPr>
          </a:p>
        </p:txBody>
      </p:sp>
      <p:sp>
        <p:nvSpPr>
          <p:cNvPr id="226" name="Google Shape;226;p25"/>
          <p:cNvSpPr txBox="1"/>
          <p:nvPr/>
        </p:nvSpPr>
        <p:spPr>
          <a:xfrm>
            <a:off x="358300" y="1296900"/>
            <a:ext cx="47925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00" b="1">
                <a:latin typeface="Lato"/>
                <a:ea typeface="Lato"/>
                <a:cs typeface="Lato"/>
                <a:sym typeface="Lato"/>
              </a:rPr>
              <a:t>Age Group Distribution</a:t>
            </a:r>
            <a:endParaRPr sz="1100" b="1">
              <a:latin typeface="Lato"/>
              <a:ea typeface="Lato"/>
              <a:cs typeface="Lato"/>
              <a:sym typeface="Lato"/>
            </a:endParaRPr>
          </a:p>
        </p:txBody>
      </p:sp>
      <p:pic>
        <p:nvPicPr>
          <p:cNvPr id="227" name="Google Shape;227;p25"/>
          <p:cNvPicPr preferRelativeResize="0"/>
          <p:nvPr/>
        </p:nvPicPr>
        <p:blipFill>
          <a:blip r:embed="rId3">
            <a:alphaModFix/>
          </a:blip>
          <a:stretch>
            <a:fillRect/>
          </a:stretch>
        </p:blipFill>
        <p:spPr>
          <a:xfrm>
            <a:off x="840100" y="1544950"/>
            <a:ext cx="3828876" cy="2412900"/>
          </a:xfrm>
          <a:prstGeom prst="rect">
            <a:avLst/>
          </a:prstGeom>
          <a:noFill/>
          <a:ln>
            <a:noFill/>
          </a:ln>
        </p:spPr>
      </p:pic>
      <p:pic>
        <p:nvPicPr>
          <p:cNvPr id="228" name="Google Shape;228;p25"/>
          <p:cNvPicPr preferRelativeResize="0"/>
          <p:nvPr/>
        </p:nvPicPr>
        <p:blipFill>
          <a:blip r:embed="rId4">
            <a:alphaModFix/>
          </a:blip>
          <a:stretch>
            <a:fillRect/>
          </a:stretch>
        </p:blipFill>
        <p:spPr>
          <a:xfrm>
            <a:off x="4791108" y="1544950"/>
            <a:ext cx="3731793" cy="24129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26"/>
          <p:cNvSpPr txBox="1">
            <a:spLocks noGrp="1"/>
          </p:cNvSpPr>
          <p:nvPr>
            <p:ph type="title"/>
          </p:nvPr>
        </p:nvSpPr>
        <p:spPr>
          <a:xfrm>
            <a:off x="727650" y="5599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Data Visualisations </a:t>
            </a:r>
            <a:endParaRPr/>
          </a:p>
          <a:p>
            <a:pPr marL="0" lvl="0" indent="0" algn="l" rtl="0">
              <a:spcBef>
                <a:spcPts val="0"/>
              </a:spcBef>
              <a:spcAft>
                <a:spcPts val="0"/>
              </a:spcAft>
              <a:buNone/>
            </a:pPr>
            <a:endParaRPr/>
          </a:p>
        </p:txBody>
      </p:sp>
      <p:sp>
        <p:nvSpPr>
          <p:cNvPr id="234" name="Google Shape;234;p26"/>
          <p:cNvSpPr txBox="1"/>
          <p:nvPr/>
        </p:nvSpPr>
        <p:spPr>
          <a:xfrm>
            <a:off x="358300" y="1296900"/>
            <a:ext cx="47925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00" b="1">
                <a:latin typeface="Lato"/>
                <a:ea typeface="Lato"/>
                <a:cs typeface="Lato"/>
                <a:sym typeface="Lato"/>
              </a:rPr>
              <a:t>Geographic Distribution and Device Usage  </a:t>
            </a:r>
            <a:endParaRPr sz="1100" b="1">
              <a:latin typeface="Lato"/>
              <a:ea typeface="Lato"/>
              <a:cs typeface="Lato"/>
              <a:sym typeface="Lato"/>
            </a:endParaRPr>
          </a:p>
        </p:txBody>
      </p:sp>
      <p:pic>
        <p:nvPicPr>
          <p:cNvPr id="235" name="Google Shape;235;p26"/>
          <p:cNvPicPr preferRelativeResize="0"/>
          <p:nvPr/>
        </p:nvPicPr>
        <p:blipFill>
          <a:blip r:embed="rId3">
            <a:alphaModFix/>
          </a:blip>
          <a:stretch>
            <a:fillRect/>
          </a:stretch>
        </p:blipFill>
        <p:spPr>
          <a:xfrm>
            <a:off x="727650" y="1598750"/>
            <a:ext cx="2871624" cy="1830300"/>
          </a:xfrm>
          <a:prstGeom prst="rect">
            <a:avLst/>
          </a:prstGeom>
          <a:noFill/>
          <a:ln>
            <a:noFill/>
          </a:ln>
        </p:spPr>
      </p:pic>
      <p:pic>
        <p:nvPicPr>
          <p:cNvPr id="236" name="Google Shape;236;p26"/>
          <p:cNvPicPr preferRelativeResize="0"/>
          <p:nvPr/>
        </p:nvPicPr>
        <p:blipFill>
          <a:blip r:embed="rId4">
            <a:alphaModFix/>
          </a:blip>
          <a:stretch>
            <a:fillRect/>
          </a:stretch>
        </p:blipFill>
        <p:spPr>
          <a:xfrm>
            <a:off x="3599275" y="1598750"/>
            <a:ext cx="2809250" cy="1830299"/>
          </a:xfrm>
          <a:prstGeom prst="rect">
            <a:avLst/>
          </a:prstGeom>
          <a:noFill/>
          <a:ln>
            <a:noFill/>
          </a:ln>
        </p:spPr>
      </p:pic>
      <p:pic>
        <p:nvPicPr>
          <p:cNvPr id="237" name="Google Shape;237;p26"/>
          <p:cNvPicPr preferRelativeResize="0"/>
          <p:nvPr/>
        </p:nvPicPr>
        <p:blipFill>
          <a:blip r:embed="rId5">
            <a:alphaModFix/>
          </a:blip>
          <a:stretch>
            <a:fillRect/>
          </a:stretch>
        </p:blipFill>
        <p:spPr>
          <a:xfrm>
            <a:off x="6570950" y="486550"/>
            <a:ext cx="2573049" cy="4656949"/>
          </a:xfrm>
          <a:prstGeom prst="rect">
            <a:avLst/>
          </a:prstGeom>
          <a:noFill/>
          <a:ln>
            <a:noFill/>
          </a:ln>
        </p:spPr>
      </p:pic>
      <p:sp>
        <p:nvSpPr>
          <p:cNvPr id="238" name="Google Shape;238;p26"/>
          <p:cNvSpPr txBox="1"/>
          <p:nvPr/>
        </p:nvSpPr>
        <p:spPr>
          <a:xfrm>
            <a:off x="727650" y="3477025"/>
            <a:ext cx="5843700" cy="1666475"/>
          </a:xfrm>
          <a:prstGeom prst="rect">
            <a:avLst/>
          </a:prstGeom>
          <a:noFill/>
          <a:ln>
            <a:noFill/>
          </a:ln>
        </p:spPr>
        <p:txBody>
          <a:bodyPr spcFirstLastPara="1" wrap="square" lIns="91425" tIns="91425" rIns="91425" bIns="91425" anchor="t" anchorCtr="0">
            <a:noAutofit/>
          </a:bodyPr>
          <a:lstStyle/>
          <a:p>
            <a:pPr marL="457200" lvl="0" indent="-292100" algn="l" rtl="0">
              <a:spcBef>
                <a:spcPts val="0"/>
              </a:spcBef>
              <a:spcAft>
                <a:spcPts val="0"/>
              </a:spcAft>
              <a:buClr>
                <a:schemeClr val="accent1"/>
              </a:buClr>
              <a:buSzPts val="1000"/>
              <a:buFont typeface="Lato"/>
              <a:buChar char="●"/>
            </a:pPr>
            <a:r>
              <a:rPr lang="en-GB" sz="1000" dirty="0">
                <a:solidFill>
                  <a:schemeClr val="accent1"/>
                </a:solidFill>
                <a:latin typeface="Lato"/>
                <a:ea typeface="Lato"/>
                <a:cs typeface="Lato"/>
                <a:sym typeface="Lato"/>
              </a:rPr>
              <a:t>The geographic distribution analysis reveals that users in residences around 20 and 32, city 319, and city ranks 2 show higher ad engagement compared to the overall user base. </a:t>
            </a:r>
            <a:endParaRPr sz="1000" dirty="0">
              <a:solidFill>
                <a:schemeClr val="accent1"/>
              </a:solidFill>
              <a:latin typeface="Lato"/>
              <a:ea typeface="Lato"/>
              <a:cs typeface="Lato"/>
              <a:sym typeface="Lato"/>
            </a:endParaRPr>
          </a:p>
          <a:p>
            <a:pPr marL="457200" lvl="0" indent="0" algn="l" rtl="0">
              <a:spcBef>
                <a:spcPts val="0"/>
              </a:spcBef>
              <a:spcAft>
                <a:spcPts val="0"/>
              </a:spcAft>
              <a:buNone/>
            </a:pPr>
            <a:endParaRPr sz="1000" dirty="0">
              <a:solidFill>
                <a:schemeClr val="accent1"/>
              </a:solidFill>
              <a:latin typeface="Lato"/>
              <a:ea typeface="Lato"/>
              <a:cs typeface="Lato"/>
              <a:sym typeface="Lato"/>
            </a:endParaRPr>
          </a:p>
          <a:p>
            <a:pPr marL="457200" lvl="0" indent="-292100" algn="l" rtl="0">
              <a:spcBef>
                <a:spcPts val="0"/>
              </a:spcBef>
              <a:spcAft>
                <a:spcPts val="0"/>
              </a:spcAft>
              <a:buClr>
                <a:schemeClr val="accent1"/>
              </a:buClr>
              <a:buSzPts val="1000"/>
              <a:buFont typeface="Lato"/>
              <a:buChar char="●"/>
            </a:pPr>
            <a:r>
              <a:rPr lang="en-GB" sz="1000" dirty="0">
                <a:solidFill>
                  <a:schemeClr val="accent1"/>
                </a:solidFill>
                <a:latin typeface="Lato"/>
                <a:ea typeface="Lato"/>
                <a:cs typeface="Lato"/>
                <a:sym typeface="Lato"/>
              </a:rPr>
              <a:t>Users who click on ads prefer specific device characteristics: </a:t>
            </a:r>
            <a:r>
              <a:rPr lang="en-GB" sz="1000" dirty="0" err="1">
                <a:solidFill>
                  <a:schemeClr val="accent1"/>
                </a:solidFill>
                <a:latin typeface="Lato"/>
                <a:ea typeface="Lato"/>
                <a:cs typeface="Lato"/>
                <a:sym typeface="Lato"/>
              </a:rPr>
              <a:t>series_dev</a:t>
            </a:r>
            <a:r>
              <a:rPr lang="en-GB" sz="1000" dirty="0">
                <a:solidFill>
                  <a:schemeClr val="accent1"/>
                </a:solidFill>
                <a:latin typeface="Lato"/>
                <a:ea typeface="Lato"/>
                <a:cs typeface="Lato"/>
                <a:sym typeface="Lato"/>
              </a:rPr>
              <a:t> IDs 16 and 30, </a:t>
            </a:r>
            <a:r>
              <a:rPr lang="en-GB" sz="1000" dirty="0" err="1">
                <a:solidFill>
                  <a:schemeClr val="accent1"/>
                </a:solidFill>
                <a:latin typeface="Lato"/>
                <a:ea typeface="Lato"/>
                <a:cs typeface="Lato"/>
                <a:sym typeface="Lato"/>
              </a:rPr>
              <a:t>series_group</a:t>
            </a:r>
            <a:r>
              <a:rPr lang="en-GB" sz="1000" dirty="0">
                <a:solidFill>
                  <a:schemeClr val="accent1"/>
                </a:solidFill>
                <a:latin typeface="Lato"/>
                <a:ea typeface="Lato"/>
                <a:cs typeface="Lato"/>
                <a:sym typeface="Lato"/>
              </a:rPr>
              <a:t> ID 2, </a:t>
            </a:r>
            <a:r>
              <a:rPr lang="en-GB" sz="1000" dirty="0" err="1">
                <a:solidFill>
                  <a:schemeClr val="accent1"/>
                </a:solidFill>
                <a:latin typeface="Lato"/>
                <a:ea typeface="Lato"/>
                <a:cs typeface="Lato"/>
                <a:sym typeface="Lato"/>
              </a:rPr>
              <a:t>emui_dev</a:t>
            </a:r>
            <a:r>
              <a:rPr lang="en-GB" sz="1000" dirty="0">
                <a:solidFill>
                  <a:schemeClr val="accent1"/>
                </a:solidFill>
                <a:latin typeface="Lato"/>
                <a:ea typeface="Lato"/>
                <a:cs typeface="Lato"/>
                <a:sym typeface="Lato"/>
              </a:rPr>
              <a:t> ID 20, </a:t>
            </a:r>
            <a:r>
              <a:rPr lang="en-GB" sz="1000" dirty="0" err="1">
                <a:solidFill>
                  <a:schemeClr val="accent1"/>
                </a:solidFill>
                <a:latin typeface="Lato"/>
                <a:ea typeface="Lato"/>
                <a:cs typeface="Lato"/>
                <a:sym typeface="Lato"/>
              </a:rPr>
              <a:t>device_name</a:t>
            </a:r>
            <a:r>
              <a:rPr lang="en-GB" sz="1000" dirty="0">
                <a:solidFill>
                  <a:schemeClr val="accent1"/>
                </a:solidFill>
                <a:latin typeface="Lato"/>
                <a:ea typeface="Lato"/>
                <a:cs typeface="Lato"/>
                <a:sym typeface="Lato"/>
              </a:rPr>
              <a:t> IDs 138, 224, 344, </a:t>
            </a:r>
            <a:r>
              <a:rPr lang="en-GB" sz="1000" dirty="0" err="1">
                <a:solidFill>
                  <a:schemeClr val="accent1"/>
                </a:solidFill>
                <a:latin typeface="Lato"/>
                <a:ea typeface="Lato"/>
                <a:cs typeface="Lato"/>
                <a:sym typeface="Lato"/>
              </a:rPr>
              <a:t>device_size</a:t>
            </a:r>
            <a:r>
              <a:rPr lang="en-GB" sz="1000" dirty="0">
                <a:solidFill>
                  <a:schemeClr val="accent1"/>
                </a:solidFill>
                <a:latin typeface="Lato"/>
                <a:ea typeface="Lato"/>
                <a:cs typeface="Lato"/>
                <a:sym typeface="Lato"/>
              </a:rPr>
              <a:t> 2113 and 2405, and </a:t>
            </a:r>
            <a:r>
              <a:rPr lang="en-GB" sz="1000" dirty="0" err="1">
                <a:solidFill>
                  <a:schemeClr val="accent1"/>
                </a:solidFill>
                <a:latin typeface="Lato"/>
                <a:ea typeface="Lato"/>
                <a:cs typeface="Lato"/>
                <a:sym typeface="Lato"/>
              </a:rPr>
              <a:t>net_type</a:t>
            </a:r>
            <a:r>
              <a:rPr lang="en-GB" sz="1000" dirty="0">
                <a:solidFill>
                  <a:schemeClr val="accent1"/>
                </a:solidFill>
                <a:latin typeface="Lato"/>
                <a:ea typeface="Lato"/>
                <a:cs typeface="Lato"/>
                <a:sym typeface="Lato"/>
              </a:rPr>
              <a:t> 7. Targeting these characteristics can enhance ad effectiveness.</a:t>
            </a:r>
            <a:endParaRPr sz="1000" dirty="0">
              <a:solidFill>
                <a:schemeClr val="accen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1538</Words>
  <Application>Microsoft Office PowerPoint</Application>
  <PresentationFormat>On-screen Show (16:9)</PresentationFormat>
  <Paragraphs>106</Paragraphs>
  <Slides>22</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Lato</vt:lpstr>
      <vt:lpstr>Times New Roman</vt:lpstr>
      <vt:lpstr>Arial</vt:lpstr>
      <vt:lpstr>Raleway</vt:lpstr>
      <vt:lpstr>Streamline</vt:lpstr>
      <vt:lpstr>Trustworthy Hackathon </vt:lpstr>
      <vt:lpstr>Our Mission</vt:lpstr>
      <vt:lpstr>Part 1: Data Security</vt:lpstr>
      <vt:lpstr>Protecting Data in Use</vt:lpstr>
      <vt:lpstr>Technical Analysis </vt:lpstr>
      <vt:lpstr>Technical Implementation Steps</vt:lpstr>
      <vt:lpstr>Part 2 Task 1: Data visualization</vt:lpstr>
      <vt:lpstr>Data Visualisations  </vt:lpstr>
      <vt:lpstr>Data Visualisations  </vt:lpstr>
      <vt:lpstr>Data Visualisations  </vt:lpstr>
      <vt:lpstr>Data Visualisations  </vt:lpstr>
      <vt:lpstr>Part 2 Task 2: Model Prediction</vt:lpstr>
      <vt:lpstr>Data Cleaning</vt:lpstr>
      <vt:lpstr>Some conclusion from the dataset</vt:lpstr>
      <vt:lpstr>Can I Quantify the Correlation? </vt:lpstr>
      <vt:lpstr>Part 2 Task 3: Generating synthetic data</vt:lpstr>
      <vt:lpstr>Overview</vt:lpstr>
      <vt:lpstr>Generations</vt:lpstr>
      <vt:lpstr>Generations cont.</vt:lpstr>
      <vt:lpstr>Final Model</vt:lpstr>
      <vt:lpstr>Real vs Synthetic</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Daivya Shah</cp:lastModifiedBy>
  <cp:revision>1</cp:revision>
  <dcterms:modified xsi:type="dcterms:W3CDTF">2024-07-23T13:33:01Z</dcterms:modified>
</cp:coreProperties>
</file>